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Days" charset="1" panose="02000505050000020004"/>
      <p:regular r:id="rId55"/>
    </p:embeddedFont>
    <p:embeddedFont>
      <p:font typeface="Agrandir Narrow Bold" charset="1" panose="00000806000000000000"/>
      <p:regular r:id="rId56"/>
    </p:embeddedFont>
    <p:embeddedFont>
      <p:font typeface="Open Sauce Medium" charset="1" panose="00000600000000000000"/>
      <p:regular r:id="rId57"/>
    </p:embeddedFont>
    <p:embeddedFont>
      <p:font typeface="Open Sauce Light Italics" charset="1" panose="00000400000000000000"/>
      <p:regular r:id="rId58"/>
    </p:embeddedFont>
    <p:embeddedFont>
      <p:font typeface="Open Sauce Light" charset="1" panose="00000400000000000000"/>
      <p:regular r:id="rId59"/>
    </p:embeddedFont>
    <p:embeddedFont>
      <p:font typeface="Open Sans Bold" charset="1" panose="020B0806030504020204"/>
      <p:regular r:id="rId60"/>
    </p:embeddedFont>
    <p:embeddedFont>
      <p:font typeface="Open Sauce Bold" charset="1" panose="00000800000000000000"/>
      <p:regular r:id="rId61"/>
    </p:embeddedFont>
    <p:embeddedFont>
      <p:font typeface="Open Sauce" charset="1" panose="000005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55.fntdata"/><Relationship Id="rId63" Type="http://schemas.openxmlformats.org/officeDocument/2006/relationships/customXml" Target="../customXml/item1.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58.fntdata"/><Relationship Id="rId5" Type="http://schemas.openxmlformats.org/officeDocument/2006/relationships/tableStyles" Target="tableStyles.xml"/><Relationship Id="rId61" Type="http://schemas.openxmlformats.org/officeDocument/2006/relationships/font" Target="fonts/font6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6.fntdata"/><Relationship Id="rId64" Type="http://schemas.openxmlformats.org/officeDocument/2006/relationships/customXml" Target="../customXml/item2.xml"/><Relationship Id="rId51" Type="http://schemas.openxmlformats.org/officeDocument/2006/relationships/slide" Target="slides/slide46.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0.fntdata"/><Relationship Id="rId65" Type="http://schemas.openxmlformats.org/officeDocument/2006/relationships/customXml" Target="../customXml/item3.xml"/><Relationship Id="rId4" Type="http://schemas.openxmlformats.org/officeDocument/2006/relationships/theme" Target="theme/theme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2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 Id="rId6" Target="../media/VAEdywEtkWU.mp4" Type="http://schemas.openxmlformats.org/officeDocument/2006/relationships/video"/><Relationship Id="rId7" Target="../media/VAEdywEtkWU.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4.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 Id="rId6" Target="../media/VAEdywEtkWU.mp4" Type="http://schemas.openxmlformats.org/officeDocument/2006/relationships/video"/><Relationship Id="rId7" Target="../media/VAEdywEtkWU.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40.png" Type="http://schemas.openxmlformats.org/officeDocument/2006/relationships/image"/><Relationship Id="rId6"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 Id="rId6" Target="../media/image41.png" Type="http://schemas.openxmlformats.org/officeDocument/2006/relationships/image"/><Relationship Id="rId7"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https://ieeexplore.ieee.org/document/10214276" TargetMode="External" Type="http://schemas.openxmlformats.org/officeDocument/2006/relationships/hyperlink"/><Relationship Id="rId6" Target="https://www.tandfonline.com/doi/abs/10.1080/09588220802447651" TargetMode="External" Type="http://schemas.openxmlformats.org/officeDocument/2006/relationships/hyperlink"/><Relationship Id="rId7" Target="https://www.duolingo.com"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4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 Id="rId6" Target="../media/VAEdywEtkWU.mp4" Type="http://schemas.openxmlformats.org/officeDocument/2006/relationships/video"/><Relationship Id="rId7" Target="../media/VAEdywEtkWU.mp4" Type="http://schemas.microsoft.com/office/2007/relationships/media"/></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4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4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4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png" Type="http://schemas.openxmlformats.org/officeDocument/2006/relationships/image"/><Relationship Id="rId6" Target="../media/image49.png" Type="http://schemas.openxmlformats.org/officeDocument/2006/relationships/image"/><Relationship Id="rId7" Target="../media/image3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 Id="rId6" Target="../media/VAEdywEtkWU.mp4" Type="http://schemas.openxmlformats.org/officeDocument/2006/relationships/video"/><Relationship Id="rId7" Target="../media/VAEdywEtkWU.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639567" y="6353046"/>
            <a:ext cx="12605018"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639567" y="3708415"/>
            <a:ext cx="12605018" cy="2375558"/>
          </a:xfrm>
          <a:prstGeom prst="rect">
            <a:avLst/>
          </a:prstGeom>
        </p:spPr>
        <p:txBody>
          <a:bodyPr anchor="t" rtlCol="false" tIns="0" lIns="0" bIns="0" rIns="0">
            <a:spAutoFit/>
          </a:bodyPr>
          <a:lstStyle/>
          <a:p>
            <a:pPr algn="l">
              <a:lnSpc>
                <a:spcPts val="6235"/>
              </a:lnSpc>
            </a:pPr>
            <a:r>
              <a:rPr lang="en-US" sz="5669" spc="209">
                <a:solidFill>
                  <a:srgbClr val="FFFFFF"/>
                </a:solidFill>
                <a:latin typeface="Days"/>
                <a:ea typeface="Days"/>
                <a:cs typeface="Days"/>
                <a:sym typeface="Days"/>
              </a:rPr>
              <a:t>Educational tool for age 10-12 children to enhance language skills and comprehension</a:t>
            </a:r>
          </a:p>
        </p:txBody>
      </p:sp>
      <p:grpSp>
        <p:nvGrpSpPr>
          <p:cNvPr name="Group 5" id="5"/>
          <p:cNvGrpSpPr/>
          <p:nvPr/>
        </p:nvGrpSpPr>
        <p:grpSpPr>
          <a:xfrm rot="0">
            <a:off x="639567" y="1182238"/>
            <a:ext cx="3385945" cy="568672"/>
            <a:chOff x="0" y="0"/>
            <a:chExt cx="4514594" cy="758229"/>
          </a:xfrm>
        </p:grpSpPr>
        <p:sp>
          <p:nvSpPr>
            <p:cNvPr name="Freeform 6" id="6"/>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7" id="7"/>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TextBox 8" id="8"/>
          <p:cNvSpPr txBox="true"/>
          <p:nvPr/>
        </p:nvSpPr>
        <p:spPr>
          <a:xfrm rot="0">
            <a:off x="639567" y="6581646"/>
            <a:ext cx="2798055" cy="339725"/>
          </a:xfrm>
          <a:prstGeom prst="rect">
            <a:avLst/>
          </a:prstGeom>
        </p:spPr>
        <p:txBody>
          <a:bodyPr anchor="t" rtlCol="false" tIns="0" lIns="0" bIns="0" rIns="0">
            <a:spAutoFit/>
          </a:bodyPr>
          <a:lstStyle/>
          <a:p>
            <a:pPr algn="l">
              <a:lnSpc>
                <a:spcPts val="2199"/>
              </a:lnSpc>
            </a:pPr>
            <a:r>
              <a:rPr lang="en-US" sz="1999" spc="149">
                <a:solidFill>
                  <a:srgbClr val="FFFFFF"/>
                </a:solidFill>
                <a:latin typeface="Agrandir Narrow Bold"/>
                <a:ea typeface="Agrandir Narrow Bold"/>
                <a:cs typeface="Agrandir Narrow Bold"/>
                <a:sym typeface="Agrandir Narrow Bold"/>
              </a:rPr>
              <a:t>Group - 24-25J-103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465968" cy="963386"/>
            <a:chOff x="0" y="0"/>
            <a:chExt cx="912848" cy="253731"/>
          </a:xfrm>
        </p:grpSpPr>
        <p:sp>
          <p:nvSpPr>
            <p:cNvPr name="Freeform 7" id="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8" id="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4691519" y="6522102"/>
            <a:ext cx="4452481" cy="140652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Generate personalized progress reports detailing reading and writing progress and emotional engagement.</a:t>
            </a:r>
          </a:p>
        </p:txBody>
      </p:sp>
      <p:grpSp>
        <p:nvGrpSpPr>
          <p:cNvPr name="Group 10" id="10"/>
          <p:cNvGrpSpPr/>
          <p:nvPr/>
        </p:nvGrpSpPr>
        <p:grpSpPr>
          <a:xfrm rot="0">
            <a:off x="3417346" y="4493536"/>
            <a:ext cx="898829" cy="939201"/>
            <a:chOff x="0" y="0"/>
            <a:chExt cx="1198439" cy="1252268"/>
          </a:xfrm>
        </p:grpSpPr>
        <p:grpSp>
          <p:nvGrpSpPr>
            <p:cNvPr name="Group 11" id="11"/>
            <p:cNvGrpSpPr/>
            <p:nvPr/>
          </p:nvGrpSpPr>
          <p:grpSpPr>
            <a:xfrm rot="0">
              <a:off x="0" y="0"/>
              <a:ext cx="1198439" cy="1252268"/>
              <a:chOff x="0" y="0"/>
              <a:chExt cx="354711" cy="370643"/>
            </a:xfrm>
          </p:grpSpPr>
          <p:sp>
            <p:nvSpPr>
              <p:cNvPr name="Freeform 12" id="1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3" id="1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01</a:t>
              </a:r>
            </a:p>
          </p:txBody>
        </p:sp>
      </p:grpSp>
      <p:grpSp>
        <p:nvGrpSpPr>
          <p:cNvPr name="Group 15" id="15"/>
          <p:cNvGrpSpPr/>
          <p:nvPr/>
        </p:nvGrpSpPr>
        <p:grpSpPr>
          <a:xfrm rot="0">
            <a:off x="9565018" y="4478643"/>
            <a:ext cx="898829" cy="939201"/>
            <a:chOff x="0" y="0"/>
            <a:chExt cx="1198439" cy="1252268"/>
          </a:xfrm>
        </p:grpSpPr>
        <p:grpSp>
          <p:nvGrpSpPr>
            <p:cNvPr name="Group 16" id="16"/>
            <p:cNvGrpSpPr/>
            <p:nvPr/>
          </p:nvGrpSpPr>
          <p:grpSpPr>
            <a:xfrm rot="0">
              <a:off x="0" y="0"/>
              <a:ext cx="1198439" cy="1252268"/>
              <a:chOff x="0" y="0"/>
              <a:chExt cx="354711" cy="370643"/>
            </a:xfrm>
          </p:grpSpPr>
          <p:sp>
            <p:nvSpPr>
              <p:cNvPr name="Freeform 17" id="1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8" id="1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02</a:t>
              </a:r>
            </a:p>
          </p:txBody>
        </p:sp>
      </p:grpSp>
      <p:grpSp>
        <p:nvGrpSpPr>
          <p:cNvPr name="Group 20" id="20"/>
          <p:cNvGrpSpPr/>
          <p:nvPr/>
        </p:nvGrpSpPr>
        <p:grpSpPr>
          <a:xfrm rot="0">
            <a:off x="3417346" y="6491288"/>
            <a:ext cx="898829" cy="939201"/>
            <a:chOff x="0" y="0"/>
            <a:chExt cx="1198439" cy="1252268"/>
          </a:xfrm>
        </p:grpSpPr>
        <p:grpSp>
          <p:nvGrpSpPr>
            <p:cNvPr name="Group 21" id="21"/>
            <p:cNvGrpSpPr/>
            <p:nvPr/>
          </p:nvGrpSpPr>
          <p:grpSpPr>
            <a:xfrm rot="0">
              <a:off x="0" y="0"/>
              <a:ext cx="1198439" cy="1252268"/>
              <a:chOff x="0" y="0"/>
              <a:chExt cx="354711" cy="370643"/>
            </a:xfrm>
          </p:grpSpPr>
          <p:sp>
            <p:nvSpPr>
              <p:cNvPr name="Freeform 22" id="2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3" id="2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03</a:t>
              </a:r>
            </a:p>
          </p:txBody>
        </p:sp>
      </p:grpSp>
      <p:grpSp>
        <p:nvGrpSpPr>
          <p:cNvPr name="Group 25" id="25"/>
          <p:cNvGrpSpPr/>
          <p:nvPr/>
        </p:nvGrpSpPr>
        <p:grpSpPr>
          <a:xfrm rot="0">
            <a:off x="9565018" y="6491288"/>
            <a:ext cx="898829" cy="939201"/>
            <a:chOff x="0" y="0"/>
            <a:chExt cx="1198439" cy="1252268"/>
          </a:xfrm>
        </p:grpSpPr>
        <p:grpSp>
          <p:nvGrpSpPr>
            <p:cNvPr name="Group 26" id="26"/>
            <p:cNvGrpSpPr/>
            <p:nvPr/>
          </p:nvGrpSpPr>
          <p:grpSpPr>
            <a:xfrm rot="0">
              <a:off x="0" y="0"/>
              <a:ext cx="1198439" cy="1252268"/>
              <a:chOff x="0" y="0"/>
              <a:chExt cx="354711" cy="370643"/>
            </a:xfrm>
          </p:grpSpPr>
          <p:sp>
            <p:nvSpPr>
              <p:cNvPr name="Freeform 27" id="2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8" id="2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04</a:t>
              </a:r>
            </a:p>
          </p:txBody>
        </p:sp>
      </p:grpSp>
      <p:grpSp>
        <p:nvGrpSpPr>
          <p:cNvPr name="Group 30" id="30"/>
          <p:cNvGrpSpPr/>
          <p:nvPr/>
        </p:nvGrpSpPr>
        <p:grpSpPr>
          <a:xfrm rot="0">
            <a:off x="639567" y="1182238"/>
            <a:ext cx="3385945" cy="568672"/>
            <a:chOff x="0" y="0"/>
            <a:chExt cx="4514594" cy="758229"/>
          </a:xfrm>
        </p:grpSpPr>
        <p:sp>
          <p:nvSpPr>
            <p:cNvPr name="Freeform 31" id="3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32" id="3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33" id="33"/>
          <p:cNvSpPr txBox="true"/>
          <p:nvPr/>
        </p:nvSpPr>
        <p:spPr>
          <a:xfrm rot="0">
            <a:off x="4690766" y="4518983"/>
            <a:ext cx="4453234" cy="1323583"/>
          </a:xfrm>
          <a:prstGeom prst="rect">
            <a:avLst/>
          </a:prstGeom>
        </p:spPr>
        <p:txBody>
          <a:bodyPr anchor="t" rtlCol="false" tIns="0" lIns="0" bIns="0" rIns="0">
            <a:spAutoFit/>
          </a:bodyPr>
          <a:lstStyle/>
          <a:p>
            <a:pPr algn="l">
              <a:lnSpc>
                <a:spcPts val="2648"/>
              </a:lnSpc>
              <a:spcBef>
                <a:spcPct val="0"/>
              </a:spcBef>
            </a:pPr>
            <a:r>
              <a:rPr lang="en-US" sz="1891">
                <a:solidFill>
                  <a:srgbClr val="000000"/>
                </a:solidFill>
                <a:latin typeface="Open Sauce Medium"/>
                <a:ea typeface="Open Sauce Medium"/>
                <a:cs typeface="Open Sauce Medium"/>
                <a:sym typeface="Open Sauce Medium"/>
              </a:rPr>
              <a:t>Implement real-time emotional feedback using facial recognition technology to gauge emotions such as joy, confusion, or frustration.</a:t>
            </a:r>
          </a:p>
        </p:txBody>
      </p:sp>
      <p:sp>
        <p:nvSpPr>
          <p:cNvPr name="TextBox 34" id="34"/>
          <p:cNvSpPr txBox="true"/>
          <p:nvPr/>
        </p:nvSpPr>
        <p:spPr>
          <a:xfrm rot="0">
            <a:off x="10791591" y="4509458"/>
            <a:ext cx="5113702"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Dynamically adjust story content or introduce mini-games based on the child's emotional state.</a:t>
            </a:r>
          </a:p>
        </p:txBody>
      </p:sp>
      <p:sp>
        <p:nvSpPr>
          <p:cNvPr name="TextBox 35" id="35"/>
          <p:cNvSpPr txBox="true"/>
          <p:nvPr/>
        </p:nvSpPr>
        <p:spPr>
          <a:xfrm rot="0">
            <a:off x="10791591" y="6522102"/>
            <a:ext cx="5321520"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Develop a parent and educator dashboard to provide insights into the child's progress and engagement levels.</a:t>
            </a:r>
          </a:p>
        </p:txBody>
      </p:sp>
      <p:sp>
        <p:nvSpPr>
          <p:cNvPr name="TextBox 36" id="36"/>
          <p:cNvSpPr txBox="true"/>
          <p:nvPr/>
        </p:nvSpPr>
        <p:spPr>
          <a:xfrm rot="0">
            <a:off x="3422550" y="2605393"/>
            <a:ext cx="11442900" cy="828675"/>
          </a:xfrm>
          <a:prstGeom prst="rect">
            <a:avLst/>
          </a:prstGeom>
        </p:spPr>
        <p:txBody>
          <a:bodyPr anchor="t" rtlCol="false" tIns="0" lIns="0" bIns="0" rIns="0">
            <a:spAutoFit/>
          </a:bodyPr>
          <a:lstStyle/>
          <a:p>
            <a:pPr algn="ctr">
              <a:lnSpc>
                <a:spcPts val="6599"/>
              </a:lnSpc>
            </a:pPr>
            <a:r>
              <a:rPr lang="en-US" sz="5499">
                <a:solidFill>
                  <a:srgbClr val="000000"/>
                </a:solidFill>
                <a:latin typeface="Open Sauce Medium"/>
                <a:ea typeface="Open Sauce Medium"/>
                <a:cs typeface="Open Sauce Medium"/>
                <a:sym typeface="Open Sauce Medium"/>
              </a:rPr>
              <a:t>SUB OBJECTIVES</a:t>
            </a:r>
          </a:p>
        </p:txBody>
      </p:sp>
      <p:grpSp>
        <p:nvGrpSpPr>
          <p:cNvPr name="Group 37" id="37"/>
          <p:cNvGrpSpPr/>
          <p:nvPr/>
        </p:nvGrpSpPr>
        <p:grpSpPr>
          <a:xfrm rot="0">
            <a:off x="0" y="9543575"/>
            <a:ext cx="18613647" cy="1028097"/>
            <a:chOff x="0" y="0"/>
            <a:chExt cx="4902360" cy="270774"/>
          </a:xfrm>
        </p:grpSpPr>
        <p:sp>
          <p:nvSpPr>
            <p:cNvPr name="Freeform 38" id="38"/>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9" id="39"/>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40" id="40"/>
          <p:cNvGrpSpPr/>
          <p:nvPr/>
        </p:nvGrpSpPr>
        <p:grpSpPr>
          <a:xfrm rot="0">
            <a:off x="1028700" y="9755998"/>
            <a:ext cx="16230600" cy="301625"/>
            <a:chOff x="0" y="0"/>
            <a:chExt cx="21640800" cy="402167"/>
          </a:xfrm>
        </p:grpSpPr>
        <p:sp>
          <p:nvSpPr>
            <p:cNvPr name="TextBox 41" id="41"/>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42" id="42"/>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43" id="43"/>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1091768" y="8083526"/>
            <a:ext cx="1674052" cy="644131"/>
          </a:xfrm>
          <a:custGeom>
            <a:avLst/>
            <a:gdLst/>
            <a:ahLst/>
            <a:cxnLst/>
            <a:rect r="r" b="b" t="t" l="l"/>
            <a:pathLst>
              <a:path h="644131" w="1674052">
                <a:moveTo>
                  <a:pt x="0" y="0"/>
                </a:moveTo>
                <a:lnTo>
                  <a:pt x="1674053" y="0"/>
                </a:lnTo>
                <a:lnTo>
                  <a:pt x="1674053" y="644131"/>
                </a:lnTo>
                <a:lnTo>
                  <a:pt x="0" y="644131"/>
                </a:lnTo>
                <a:lnTo>
                  <a:pt x="0" y="0"/>
                </a:lnTo>
                <a:close/>
              </a:path>
            </a:pathLst>
          </a:custGeom>
          <a:blipFill>
            <a:blip r:embed="rId4"/>
            <a:stretch>
              <a:fillRect l="0" t="0" r="0" b="0"/>
            </a:stretch>
          </a:blipFill>
        </p:spPr>
      </p:sp>
      <p:sp>
        <p:nvSpPr>
          <p:cNvPr name="Freeform 7" id="7"/>
          <p:cNvSpPr/>
          <p:nvPr/>
        </p:nvSpPr>
        <p:spPr>
          <a:xfrm flipH="false" flipV="false" rot="0">
            <a:off x="2288338" y="8079099"/>
            <a:ext cx="2460384" cy="699078"/>
          </a:xfrm>
          <a:custGeom>
            <a:avLst/>
            <a:gdLst/>
            <a:ahLst/>
            <a:cxnLst/>
            <a:rect r="r" b="b" t="t" l="l"/>
            <a:pathLst>
              <a:path h="699078" w="2460384">
                <a:moveTo>
                  <a:pt x="0" y="0"/>
                </a:moveTo>
                <a:lnTo>
                  <a:pt x="2460385" y="0"/>
                </a:lnTo>
                <a:lnTo>
                  <a:pt x="2460385" y="699078"/>
                </a:lnTo>
                <a:lnTo>
                  <a:pt x="0" y="699078"/>
                </a:lnTo>
                <a:lnTo>
                  <a:pt x="0" y="0"/>
                </a:lnTo>
                <a:close/>
              </a:path>
            </a:pathLst>
          </a:custGeom>
          <a:blipFill>
            <a:blip r:embed="rId5"/>
            <a:stretch>
              <a:fillRect l="-22918" t="-60494" r="-21876" b="-65994"/>
            </a:stretch>
          </a:blipFill>
        </p:spPr>
      </p:sp>
      <p:sp>
        <p:nvSpPr>
          <p:cNvPr name="Freeform 8" id="8"/>
          <p:cNvSpPr/>
          <p:nvPr/>
        </p:nvSpPr>
        <p:spPr>
          <a:xfrm flipH="false" flipV="false" rot="0">
            <a:off x="9067282" y="8129618"/>
            <a:ext cx="1748261" cy="598039"/>
          </a:xfrm>
          <a:custGeom>
            <a:avLst/>
            <a:gdLst/>
            <a:ahLst/>
            <a:cxnLst/>
            <a:rect r="r" b="b" t="t" l="l"/>
            <a:pathLst>
              <a:path h="598039" w="1748261">
                <a:moveTo>
                  <a:pt x="0" y="0"/>
                </a:moveTo>
                <a:lnTo>
                  <a:pt x="1748261" y="0"/>
                </a:lnTo>
                <a:lnTo>
                  <a:pt x="1748261" y="598039"/>
                </a:lnTo>
                <a:lnTo>
                  <a:pt x="0" y="598039"/>
                </a:lnTo>
                <a:lnTo>
                  <a:pt x="0" y="0"/>
                </a:lnTo>
                <a:close/>
              </a:path>
            </a:pathLst>
          </a:custGeom>
          <a:blipFill>
            <a:blip r:embed="rId6"/>
            <a:stretch>
              <a:fillRect l="0" t="-54825" r="-10600" b="-60722"/>
            </a:stretch>
          </a:blipFill>
        </p:spPr>
      </p:sp>
      <p:sp>
        <p:nvSpPr>
          <p:cNvPr name="Freeform 9" id="9"/>
          <p:cNvSpPr/>
          <p:nvPr/>
        </p:nvSpPr>
        <p:spPr>
          <a:xfrm flipH="false" flipV="false" rot="0">
            <a:off x="4928152" y="8181780"/>
            <a:ext cx="1181226" cy="493716"/>
          </a:xfrm>
          <a:custGeom>
            <a:avLst/>
            <a:gdLst/>
            <a:ahLst/>
            <a:cxnLst/>
            <a:rect r="r" b="b" t="t" l="l"/>
            <a:pathLst>
              <a:path h="493716" w="1181226">
                <a:moveTo>
                  <a:pt x="0" y="0"/>
                </a:moveTo>
                <a:lnTo>
                  <a:pt x="1181226" y="0"/>
                </a:lnTo>
                <a:lnTo>
                  <a:pt x="1181226" y="493716"/>
                </a:lnTo>
                <a:lnTo>
                  <a:pt x="0" y="493716"/>
                </a:lnTo>
                <a:lnTo>
                  <a:pt x="0" y="0"/>
                </a:lnTo>
                <a:close/>
              </a:path>
            </a:pathLst>
          </a:custGeom>
          <a:blipFill>
            <a:blip r:embed="rId7"/>
            <a:stretch>
              <a:fillRect l="0" t="0" r="0" b="0"/>
            </a:stretch>
          </a:blipFill>
        </p:spPr>
      </p:sp>
      <p:sp>
        <p:nvSpPr>
          <p:cNvPr name="Freeform 10" id="10"/>
          <p:cNvSpPr/>
          <p:nvPr/>
        </p:nvSpPr>
        <p:spPr>
          <a:xfrm flipH="false" flipV="false" rot="0">
            <a:off x="6381275" y="8208852"/>
            <a:ext cx="2409782" cy="439571"/>
          </a:xfrm>
          <a:custGeom>
            <a:avLst/>
            <a:gdLst/>
            <a:ahLst/>
            <a:cxnLst/>
            <a:rect r="r" b="b" t="t" l="l"/>
            <a:pathLst>
              <a:path h="439571" w="2409782">
                <a:moveTo>
                  <a:pt x="0" y="0"/>
                </a:moveTo>
                <a:lnTo>
                  <a:pt x="2409782" y="0"/>
                </a:lnTo>
                <a:lnTo>
                  <a:pt x="2409782" y="439571"/>
                </a:lnTo>
                <a:lnTo>
                  <a:pt x="0" y="439571"/>
                </a:lnTo>
                <a:lnTo>
                  <a:pt x="0" y="0"/>
                </a:lnTo>
                <a:close/>
              </a:path>
            </a:pathLst>
          </a:custGeom>
          <a:blipFill>
            <a:blip r:embed="rId8"/>
            <a:stretch>
              <a:fillRect l="0" t="-106086" r="0" b="-102282"/>
            </a:stretch>
          </a:blipFill>
        </p:spPr>
      </p:sp>
      <p:sp>
        <p:nvSpPr>
          <p:cNvPr name="TextBox 11" id="11"/>
          <p:cNvSpPr txBox="true"/>
          <p:nvPr/>
        </p:nvSpPr>
        <p:spPr>
          <a:xfrm rot="0">
            <a:off x="2782303" y="3356238"/>
            <a:ext cx="2736463"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ea typeface="Open Sauce Medium"/>
                <a:cs typeface="Open Sauce Medium"/>
                <a:sym typeface="Open Sauce Medium"/>
              </a:rPr>
              <a:t>TECHNOLOGIES</a:t>
            </a:r>
          </a:p>
        </p:txBody>
      </p:sp>
      <p:sp>
        <p:nvSpPr>
          <p:cNvPr name="TextBox 12" id="12"/>
          <p:cNvSpPr txBox="true"/>
          <p:nvPr/>
        </p:nvSpPr>
        <p:spPr>
          <a:xfrm rot="0">
            <a:off x="2782303" y="3959923"/>
            <a:ext cx="2945329" cy="33196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Natural Language Processing (NLP): SpaCy</a:t>
            </a:r>
          </a:p>
          <a:p>
            <a:pPr algn="l">
              <a:lnSpc>
                <a:spcPts val="2646"/>
              </a:lnSpc>
            </a:pP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Facial Recognition Technology: Microsoft Azure Face API</a:t>
            </a:r>
          </a:p>
          <a:p>
            <a:pPr algn="l">
              <a:lnSpc>
                <a:spcPts val="2646"/>
              </a:lnSpc>
            </a:pP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AI-Based Emotional Detection: TensorFlow</a:t>
            </a:r>
          </a:p>
        </p:txBody>
      </p:sp>
      <p:sp>
        <p:nvSpPr>
          <p:cNvPr name="TextBox 13" id="13"/>
          <p:cNvSpPr txBox="true"/>
          <p:nvPr/>
        </p:nvSpPr>
        <p:spPr>
          <a:xfrm rot="0">
            <a:off x="4154161" y="2018784"/>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Bold"/>
                <a:ea typeface="Open Sauce Bold"/>
                <a:cs typeface="Open Sauce Bold"/>
                <a:sym typeface="Open Sauce Bold"/>
              </a:rPr>
              <a:t>METHODOLOGY</a:t>
            </a:r>
          </a:p>
        </p:txBody>
      </p:sp>
      <p:grpSp>
        <p:nvGrpSpPr>
          <p:cNvPr name="Group 14" id="14"/>
          <p:cNvGrpSpPr/>
          <p:nvPr/>
        </p:nvGrpSpPr>
        <p:grpSpPr>
          <a:xfrm rot="0">
            <a:off x="400792" y="890649"/>
            <a:ext cx="3465968" cy="963386"/>
            <a:chOff x="0" y="0"/>
            <a:chExt cx="912848" cy="253731"/>
          </a:xfrm>
        </p:grpSpPr>
        <p:sp>
          <p:nvSpPr>
            <p:cNvPr name="Freeform 15" id="15"/>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6" id="16"/>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grpSp>
        <p:nvGrpSpPr>
          <p:cNvPr name="Group 17" id="17"/>
          <p:cNvGrpSpPr/>
          <p:nvPr/>
        </p:nvGrpSpPr>
        <p:grpSpPr>
          <a:xfrm rot="0">
            <a:off x="639567" y="1182238"/>
            <a:ext cx="3385945" cy="568672"/>
            <a:chOff x="0" y="0"/>
            <a:chExt cx="4514594" cy="758229"/>
          </a:xfrm>
        </p:grpSpPr>
        <p:sp>
          <p:nvSpPr>
            <p:cNvPr name="Freeform 18" id="1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9"/>
              <a:stretch>
                <a:fillRect l="0" t="0" r="0" b="0"/>
              </a:stretch>
            </a:blipFill>
          </p:spPr>
        </p:sp>
        <p:sp>
          <p:nvSpPr>
            <p:cNvPr name="TextBox 19" id="1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20" id="20"/>
          <p:cNvSpPr txBox="true"/>
          <p:nvPr/>
        </p:nvSpPr>
        <p:spPr>
          <a:xfrm rot="0">
            <a:off x="7586166" y="3959923"/>
            <a:ext cx="2945329" cy="16527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Game Design Principles: Unity</a:t>
            </a:r>
          </a:p>
          <a:p>
            <a:pPr algn="l">
              <a:lnSpc>
                <a:spcPts val="2646"/>
              </a:lnSpc>
            </a:pP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Data Visualization Tools: Chart.js</a:t>
            </a:r>
          </a:p>
        </p:txBody>
      </p:sp>
      <p:grpSp>
        <p:nvGrpSpPr>
          <p:cNvPr name="Group 21" id="21"/>
          <p:cNvGrpSpPr/>
          <p:nvPr/>
        </p:nvGrpSpPr>
        <p:grpSpPr>
          <a:xfrm rot="0">
            <a:off x="0" y="9543575"/>
            <a:ext cx="18613647" cy="1028097"/>
            <a:chOff x="0" y="0"/>
            <a:chExt cx="24818196" cy="1370796"/>
          </a:xfrm>
        </p:grpSpPr>
        <p:grpSp>
          <p:nvGrpSpPr>
            <p:cNvPr name="Group 22" id="22"/>
            <p:cNvGrpSpPr/>
            <p:nvPr/>
          </p:nvGrpSpPr>
          <p:grpSpPr>
            <a:xfrm rot="0">
              <a:off x="0" y="0"/>
              <a:ext cx="24818196" cy="1370796"/>
              <a:chOff x="0" y="0"/>
              <a:chExt cx="4902360" cy="270774"/>
            </a:xfrm>
          </p:grpSpPr>
          <p:sp>
            <p:nvSpPr>
              <p:cNvPr name="Freeform 23" id="23"/>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24" id="24"/>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25" id="25"/>
            <p:cNvSpPr txBox="true"/>
            <p:nvPr/>
          </p:nvSpPr>
          <p:spPr>
            <a:xfrm rot="0">
              <a:off x="1359119" y="394530"/>
              <a:ext cx="7758156" cy="392642"/>
            </a:xfrm>
            <a:prstGeom prst="rect">
              <a:avLst/>
            </a:prstGeom>
          </p:spPr>
          <p:txBody>
            <a:bodyPr anchor="t" rtlCol="false" tIns="0" lIns="0" bIns="0" rIns="0">
              <a:spAutoFit/>
            </a:bodyPr>
            <a:lstStyle/>
            <a:p>
              <a:pPr algn="l">
                <a:lnSpc>
                  <a:spcPts val="2200"/>
                </a:lnSpc>
              </a:pPr>
            </a:p>
          </p:txBody>
        </p:sp>
      </p:grpSp>
      <p:grpSp>
        <p:nvGrpSpPr>
          <p:cNvPr name="Group 26" id="26"/>
          <p:cNvGrpSpPr/>
          <p:nvPr/>
        </p:nvGrpSpPr>
        <p:grpSpPr>
          <a:xfrm rot="0">
            <a:off x="1028700" y="9755998"/>
            <a:ext cx="16230600" cy="301625"/>
            <a:chOff x="0" y="0"/>
            <a:chExt cx="21640800" cy="402167"/>
          </a:xfrm>
        </p:grpSpPr>
        <p:sp>
          <p:nvSpPr>
            <p:cNvPr name="TextBox 27" id="27"/>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28" id="28"/>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9" id="29"/>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9032857" y="3791077"/>
            <a:ext cx="15156557" cy="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782992" y="4366615"/>
            <a:ext cx="3406482" cy="2821400"/>
            <a:chOff x="0" y="0"/>
            <a:chExt cx="897180" cy="743085"/>
          </a:xfrm>
        </p:grpSpPr>
        <p:sp>
          <p:nvSpPr>
            <p:cNvPr name="Freeform 5" id="5"/>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6" id="6"/>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grpSp>
        <p:nvGrpSpPr>
          <p:cNvPr name="Group 7" id="7"/>
          <p:cNvGrpSpPr/>
          <p:nvPr/>
        </p:nvGrpSpPr>
        <p:grpSpPr>
          <a:xfrm rot="0">
            <a:off x="5094941" y="4366615"/>
            <a:ext cx="3406482" cy="2821400"/>
            <a:chOff x="0" y="0"/>
            <a:chExt cx="897180" cy="743085"/>
          </a:xfrm>
        </p:grpSpPr>
        <p:sp>
          <p:nvSpPr>
            <p:cNvPr name="Freeform 8" id="8"/>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9" id="9"/>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grpSp>
        <p:nvGrpSpPr>
          <p:cNvPr name="Group 10" id="10"/>
          <p:cNvGrpSpPr/>
          <p:nvPr/>
        </p:nvGrpSpPr>
        <p:grpSpPr>
          <a:xfrm rot="0">
            <a:off x="9406298" y="4381721"/>
            <a:ext cx="3406482" cy="2821400"/>
            <a:chOff x="0" y="0"/>
            <a:chExt cx="897180" cy="743085"/>
          </a:xfrm>
        </p:grpSpPr>
        <p:sp>
          <p:nvSpPr>
            <p:cNvPr name="Freeform 11" id="11"/>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12" id="12"/>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sp>
        <p:nvSpPr>
          <p:cNvPr name="TextBox 13" id="13"/>
          <p:cNvSpPr txBox="true"/>
          <p:nvPr/>
        </p:nvSpPr>
        <p:spPr>
          <a:xfrm rot="0">
            <a:off x="1163054"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Software Requirement</a:t>
            </a:r>
          </a:p>
        </p:txBody>
      </p:sp>
      <p:sp>
        <p:nvSpPr>
          <p:cNvPr name="TextBox 14" id="14"/>
          <p:cNvSpPr txBox="true"/>
          <p:nvPr/>
        </p:nvSpPr>
        <p:spPr>
          <a:xfrm rot="0">
            <a:off x="290902" y="2326556"/>
            <a:ext cx="14226804" cy="1266825"/>
          </a:xfrm>
          <a:prstGeom prst="rect">
            <a:avLst/>
          </a:prstGeom>
        </p:spPr>
        <p:txBody>
          <a:bodyPr anchor="t" rtlCol="false" tIns="0" lIns="0" bIns="0" rIns="0">
            <a:spAutoFit/>
          </a:bodyPr>
          <a:lstStyle/>
          <a:p>
            <a:pPr algn="l">
              <a:lnSpc>
                <a:spcPts val="4950"/>
              </a:lnSpc>
            </a:pPr>
            <a:r>
              <a:rPr lang="en-US" sz="4500" spc="508">
                <a:solidFill>
                  <a:srgbClr val="000000"/>
                </a:solidFill>
                <a:latin typeface="Open Sauce Bold"/>
                <a:ea typeface="Open Sauce Bold"/>
                <a:cs typeface="Open Sauce Bold"/>
                <a:sym typeface="Open Sauce Bold"/>
              </a:rPr>
              <a:t>SYSTEM, PERSONAL, AND SOFTWARE REQUIREMENT SPECIFICATION</a:t>
            </a:r>
          </a:p>
        </p:txBody>
      </p:sp>
      <p:sp>
        <p:nvSpPr>
          <p:cNvPr name="TextBox 15" id="15"/>
          <p:cNvSpPr txBox="true"/>
          <p:nvPr/>
        </p:nvSpPr>
        <p:spPr>
          <a:xfrm rot="0">
            <a:off x="1163054" y="5275595"/>
            <a:ext cx="2646358" cy="16527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Visual Studio Code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Python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MERN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Git</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Azure</a:t>
            </a:r>
          </a:p>
        </p:txBody>
      </p:sp>
      <p:sp>
        <p:nvSpPr>
          <p:cNvPr name="TextBox 16" id="16"/>
          <p:cNvSpPr txBox="true"/>
          <p:nvPr/>
        </p:nvSpPr>
        <p:spPr>
          <a:xfrm rot="0">
            <a:off x="5294967"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Personal Requirement</a:t>
            </a:r>
          </a:p>
        </p:txBody>
      </p:sp>
      <p:sp>
        <p:nvSpPr>
          <p:cNvPr name="TextBox 17" id="17"/>
          <p:cNvSpPr txBox="true"/>
          <p:nvPr/>
        </p:nvSpPr>
        <p:spPr>
          <a:xfrm rot="0">
            <a:off x="5294967" y="5275595"/>
            <a:ext cx="2646358" cy="131940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teacher</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children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Parents of children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Child phsychologist</a:t>
            </a:r>
          </a:p>
        </p:txBody>
      </p:sp>
      <p:sp>
        <p:nvSpPr>
          <p:cNvPr name="TextBox 18" id="18"/>
          <p:cNvSpPr txBox="true"/>
          <p:nvPr/>
        </p:nvSpPr>
        <p:spPr>
          <a:xfrm rot="0">
            <a:off x="9606323" y="4533070"/>
            <a:ext cx="2942411"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Functional Requirement</a:t>
            </a:r>
          </a:p>
        </p:txBody>
      </p:sp>
      <p:sp>
        <p:nvSpPr>
          <p:cNvPr name="TextBox 19" id="19"/>
          <p:cNvSpPr txBox="true"/>
          <p:nvPr/>
        </p:nvSpPr>
        <p:spPr>
          <a:xfrm rot="0">
            <a:off x="9606323" y="5275595"/>
            <a:ext cx="3238464" cy="19861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User Authentication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Data Collection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Time Tracking</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Content Personalization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Real-time Feedback</a:t>
            </a:r>
          </a:p>
          <a:p>
            <a:pPr algn="l">
              <a:lnSpc>
                <a:spcPts val="2646"/>
              </a:lnSpc>
            </a:pPr>
          </a:p>
        </p:txBody>
      </p:sp>
      <p:grpSp>
        <p:nvGrpSpPr>
          <p:cNvPr name="Group 20" id="20"/>
          <p:cNvGrpSpPr/>
          <p:nvPr/>
        </p:nvGrpSpPr>
        <p:grpSpPr>
          <a:xfrm rot="0">
            <a:off x="13749662" y="4381721"/>
            <a:ext cx="3791351" cy="2821400"/>
            <a:chOff x="0" y="0"/>
            <a:chExt cx="998545" cy="743085"/>
          </a:xfrm>
        </p:grpSpPr>
        <p:sp>
          <p:nvSpPr>
            <p:cNvPr name="Freeform 21" id="21"/>
            <p:cNvSpPr/>
            <p:nvPr/>
          </p:nvSpPr>
          <p:spPr>
            <a:xfrm flipH="false" flipV="false" rot="0">
              <a:off x="0" y="0"/>
              <a:ext cx="998545" cy="743085"/>
            </a:xfrm>
            <a:custGeom>
              <a:avLst/>
              <a:gdLst/>
              <a:ahLst/>
              <a:cxnLst/>
              <a:rect r="r" b="b" t="t" l="l"/>
              <a:pathLst>
                <a:path h="743085" w="998545">
                  <a:moveTo>
                    <a:pt x="0" y="0"/>
                  </a:moveTo>
                  <a:lnTo>
                    <a:pt x="998545" y="0"/>
                  </a:lnTo>
                  <a:lnTo>
                    <a:pt x="998545" y="743085"/>
                  </a:lnTo>
                  <a:lnTo>
                    <a:pt x="0" y="743085"/>
                  </a:lnTo>
                  <a:close/>
                </a:path>
              </a:pathLst>
            </a:custGeom>
            <a:solidFill>
              <a:srgbClr val="F5F5F5"/>
            </a:solidFill>
            <a:ln w="38100" cap="sq">
              <a:solidFill>
                <a:srgbClr val="000000"/>
              </a:solidFill>
              <a:prstDash val="lgDash"/>
              <a:miter/>
            </a:ln>
          </p:spPr>
        </p:sp>
        <p:sp>
          <p:nvSpPr>
            <p:cNvPr name="TextBox 22" id="22"/>
            <p:cNvSpPr txBox="true"/>
            <p:nvPr/>
          </p:nvSpPr>
          <p:spPr>
            <a:xfrm>
              <a:off x="0" y="-47625"/>
              <a:ext cx="998545" cy="790710"/>
            </a:xfrm>
            <a:prstGeom prst="rect">
              <a:avLst/>
            </a:prstGeom>
          </p:spPr>
          <p:txBody>
            <a:bodyPr anchor="ctr" rtlCol="false" tIns="50800" lIns="50800" bIns="50800" rIns="50800"/>
            <a:lstStyle/>
            <a:p>
              <a:pPr algn="ctr">
                <a:lnSpc>
                  <a:spcPts val="2646"/>
                </a:lnSpc>
              </a:pPr>
            </a:p>
          </p:txBody>
        </p:sp>
      </p:grpSp>
      <p:sp>
        <p:nvSpPr>
          <p:cNvPr name="TextBox 23" id="23"/>
          <p:cNvSpPr txBox="true"/>
          <p:nvPr/>
        </p:nvSpPr>
        <p:spPr>
          <a:xfrm rot="0">
            <a:off x="13949687" y="4533070"/>
            <a:ext cx="3309613"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Non-Functional Requirement</a:t>
            </a:r>
          </a:p>
        </p:txBody>
      </p:sp>
      <p:sp>
        <p:nvSpPr>
          <p:cNvPr name="TextBox 24" id="24"/>
          <p:cNvSpPr txBox="true"/>
          <p:nvPr/>
        </p:nvSpPr>
        <p:spPr>
          <a:xfrm rot="0">
            <a:off x="13949687" y="5275595"/>
            <a:ext cx="3238464" cy="19861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Performance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Reliability and Availability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The system must be able to handle a large number of requests </a:t>
            </a:r>
          </a:p>
          <a:p>
            <a:pPr algn="l">
              <a:lnSpc>
                <a:spcPts val="2646"/>
              </a:lnSpc>
            </a:pPr>
          </a:p>
        </p:txBody>
      </p:sp>
      <p:grpSp>
        <p:nvGrpSpPr>
          <p:cNvPr name="Group 25" id="25"/>
          <p:cNvGrpSpPr/>
          <p:nvPr/>
        </p:nvGrpSpPr>
        <p:grpSpPr>
          <a:xfrm rot="0">
            <a:off x="400792" y="890649"/>
            <a:ext cx="3624720" cy="963386"/>
            <a:chOff x="0" y="0"/>
            <a:chExt cx="4832960" cy="1284514"/>
          </a:xfrm>
        </p:grpSpPr>
        <p:grpSp>
          <p:nvGrpSpPr>
            <p:cNvPr name="Group 26" id="26"/>
            <p:cNvGrpSpPr/>
            <p:nvPr/>
          </p:nvGrpSpPr>
          <p:grpSpPr>
            <a:xfrm rot="0">
              <a:off x="0" y="0"/>
              <a:ext cx="4621291" cy="1284514"/>
              <a:chOff x="0" y="0"/>
              <a:chExt cx="912848" cy="253731"/>
            </a:xfrm>
          </p:grpSpPr>
          <p:sp>
            <p:nvSpPr>
              <p:cNvPr name="Freeform 27" id="2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28" id="2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29" id="29"/>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30" id="30"/>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31" id="31"/>
          <p:cNvGrpSpPr/>
          <p:nvPr/>
        </p:nvGrpSpPr>
        <p:grpSpPr>
          <a:xfrm rot="0">
            <a:off x="0" y="9543575"/>
            <a:ext cx="18613647" cy="1028097"/>
            <a:chOff x="0" y="0"/>
            <a:chExt cx="4902360" cy="270774"/>
          </a:xfrm>
        </p:grpSpPr>
        <p:sp>
          <p:nvSpPr>
            <p:cNvPr name="Freeform 32" id="32"/>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3" id="33"/>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34" id="34"/>
          <p:cNvGrpSpPr/>
          <p:nvPr/>
        </p:nvGrpSpPr>
        <p:grpSpPr>
          <a:xfrm rot="0">
            <a:off x="1028700" y="9755998"/>
            <a:ext cx="16230600" cy="301625"/>
            <a:chOff x="0" y="0"/>
            <a:chExt cx="21640800" cy="402167"/>
          </a:xfrm>
        </p:grpSpPr>
        <p:sp>
          <p:nvSpPr>
            <p:cNvPr name="TextBox 35" id="3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36" id="3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7" id="3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195721" y="1733236"/>
            <a:ext cx="15928161" cy="7757269"/>
            <a:chOff x="0" y="0"/>
            <a:chExt cx="3303575" cy="1608894"/>
          </a:xfrm>
        </p:grpSpPr>
        <p:sp>
          <p:nvSpPr>
            <p:cNvPr name="Freeform 4" id="4"/>
            <p:cNvSpPr/>
            <p:nvPr/>
          </p:nvSpPr>
          <p:spPr>
            <a:xfrm flipH="false" flipV="false" rot="0">
              <a:off x="0" y="0"/>
              <a:ext cx="3303575" cy="1608894"/>
            </a:xfrm>
            <a:custGeom>
              <a:avLst/>
              <a:gdLst/>
              <a:ahLst/>
              <a:cxnLst/>
              <a:rect r="r" b="b" t="t" l="l"/>
              <a:pathLst>
                <a:path h="1608894" w="3303575">
                  <a:moveTo>
                    <a:pt x="0" y="0"/>
                  </a:moveTo>
                  <a:lnTo>
                    <a:pt x="3303575" y="0"/>
                  </a:lnTo>
                  <a:lnTo>
                    <a:pt x="3303575" y="1608894"/>
                  </a:lnTo>
                  <a:lnTo>
                    <a:pt x="0" y="1608894"/>
                  </a:lnTo>
                  <a:close/>
                </a:path>
              </a:pathLst>
            </a:custGeom>
            <a:solidFill>
              <a:srgbClr val="F5F5F5"/>
            </a:solidFill>
            <a:ln cap="sq">
              <a:noFill/>
              <a:prstDash val="solid"/>
              <a:miter/>
            </a:ln>
          </p:spPr>
        </p:sp>
        <p:sp>
          <p:nvSpPr>
            <p:cNvPr name="TextBox 5" id="5"/>
            <p:cNvSpPr txBox="true"/>
            <p:nvPr/>
          </p:nvSpPr>
          <p:spPr>
            <a:xfrm>
              <a:off x="0" y="-28575"/>
              <a:ext cx="3303575" cy="1637469"/>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639567" y="1182238"/>
            <a:ext cx="3385945" cy="568672"/>
            <a:chOff x="0" y="0"/>
            <a:chExt cx="4514594" cy="758229"/>
          </a:xfrm>
        </p:grpSpPr>
        <p:sp>
          <p:nvSpPr>
            <p:cNvPr name="Freeform 7" id="7"/>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8" id="8"/>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9" id="9"/>
          <p:cNvGrpSpPr/>
          <p:nvPr/>
        </p:nvGrpSpPr>
        <p:grpSpPr>
          <a:xfrm rot="0">
            <a:off x="0" y="9543575"/>
            <a:ext cx="18613647" cy="1028097"/>
            <a:chOff x="0" y="0"/>
            <a:chExt cx="4902360" cy="270774"/>
          </a:xfrm>
        </p:grpSpPr>
        <p:sp>
          <p:nvSpPr>
            <p:cNvPr name="Freeform 10" id="10"/>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1" id="11"/>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2" id="12"/>
          <p:cNvSpPr/>
          <p:nvPr/>
        </p:nvSpPr>
        <p:spPr>
          <a:xfrm flipH="false" flipV="false" rot="0">
            <a:off x="1195721" y="2729630"/>
            <a:ext cx="15928161" cy="5574856"/>
          </a:xfrm>
          <a:custGeom>
            <a:avLst/>
            <a:gdLst/>
            <a:ahLst/>
            <a:cxnLst/>
            <a:rect r="r" b="b" t="t" l="l"/>
            <a:pathLst>
              <a:path h="5574856" w="15928161">
                <a:moveTo>
                  <a:pt x="0" y="0"/>
                </a:moveTo>
                <a:lnTo>
                  <a:pt x="15928161" y="0"/>
                </a:lnTo>
                <a:lnTo>
                  <a:pt x="15928161" y="5574856"/>
                </a:lnTo>
                <a:lnTo>
                  <a:pt x="0" y="5574856"/>
                </a:lnTo>
                <a:lnTo>
                  <a:pt x="0" y="0"/>
                </a:lnTo>
                <a:close/>
              </a:path>
            </a:pathLst>
          </a:custGeom>
          <a:blipFill>
            <a:blip r:embed="rId4"/>
            <a:stretch>
              <a:fillRect l="0" t="0" r="0" b="0"/>
            </a:stretch>
          </a:blipFill>
        </p:spPr>
      </p:sp>
      <p:sp>
        <p:nvSpPr>
          <p:cNvPr name="TextBox 13" id="13"/>
          <p:cNvSpPr txBox="true"/>
          <p:nvPr/>
        </p:nvSpPr>
        <p:spPr>
          <a:xfrm rot="0">
            <a:off x="2729354" y="2111987"/>
            <a:ext cx="6620256" cy="828675"/>
          </a:xfrm>
          <a:prstGeom prst="rect">
            <a:avLst/>
          </a:prstGeom>
        </p:spPr>
        <p:txBody>
          <a:bodyPr anchor="t" rtlCol="false" tIns="0" lIns="0" bIns="0" rIns="0">
            <a:spAutoFit/>
          </a:bodyPr>
          <a:lstStyle/>
          <a:p>
            <a:pPr algn="l">
              <a:lnSpc>
                <a:spcPts val="6599"/>
              </a:lnSpc>
            </a:pPr>
            <a:r>
              <a:rPr lang="en-US" sz="5499" spc="-54">
                <a:solidFill>
                  <a:srgbClr val="000000"/>
                </a:solidFill>
                <a:latin typeface="Open Sauce Medium"/>
                <a:ea typeface="Open Sauce Medium"/>
                <a:cs typeface="Open Sauce Medium"/>
                <a:sym typeface="Open Sauce Medium"/>
              </a:rPr>
              <a:t>System Diagram</a:t>
            </a:r>
          </a:p>
        </p:txBody>
      </p:sp>
      <p:grpSp>
        <p:nvGrpSpPr>
          <p:cNvPr name="Group 14" id="14"/>
          <p:cNvGrpSpPr/>
          <p:nvPr/>
        </p:nvGrpSpPr>
        <p:grpSpPr>
          <a:xfrm rot="0">
            <a:off x="1028700" y="9755998"/>
            <a:ext cx="16230600" cy="301625"/>
            <a:chOff x="0" y="0"/>
            <a:chExt cx="21640800" cy="402167"/>
          </a:xfrm>
        </p:grpSpPr>
        <p:sp>
          <p:nvSpPr>
            <p:cNvPr name="TextBox 15" id="1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16" id="1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7" id="1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9901" y="1221218"/>
            <a:ext cx="15488668" cy="8037082"/>
            <a:chOff x="0" y="0"/>
            <a:chExt cx="4079320" cy="2116762"/>
          </a:xfrm>
        </p:grpSpPr>
        <p:sp>
          <p:nvSpPr>
            <p:cNvPr name="Freeform 4" id="4"/>
            <p:cNvSpPr/>
            <p:nvPr/>
          </p:nvSpPr>
          <p:spPr>
            <a:xfrm flipH="false" flipV="false" rot="0">
              <a:off x="0" y="0"/>
              <a:ext cx="4079320" cy="2116762"/>
            </a:xfrm>
            <a:custGeom>
              <a:avLst/>
              <a:gdLst/>
              <a:ahLst/>
              <a:cxnLst/>
              <a:rect r="r" b="b" t="t" l="l"/>
              <a:pathLst>
                <a:path h="2116762" w="4079320">
                  <a:moveTo>
                    <a:pt x="0" y="0"/>
                  </a:moveTo>
                  <a:lnTo>
                    <a:pt x="4079320" y="0"/>
                  </a:lnTo>
                  <a:lnTo>
                    <a:pt x="4079320" y="2116762"/>
                  </a:lnTo>
                  <a:lnTo>
                    <a:pt x="0" y="211676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9320" cy="2145337"/>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624720" cy="963386"/>
            <a:chOff x="0" y="0"/>
            <a:chExt cx="4832960" cy="1284514"/>
          </a:xfrm>
        </p:grpSpPr>
        <p:grpSp>
          <p:nvGrpSpPr>
            <p:cNvPr name="Group 7" id="7"/>
            <p:cNvGrpSpPr/>
            <p:nvPr/>
          </p:nvGrpSpPr>
          <p:grpSpPr>
            <a:xfrm rot="0">
              <a:off x="0" y="0"/>
              <a:ext cx="4621291" cy="1284514"/>
              <a:chOff x="0" y="0"/>
              <a:chExt cx="912848" cy="253731"/>
            </a:xfrm>
          </p:grpSpPr>
          <p:sp>
            <p:nvSpPr>
              <p:cNvPr name="Freeform 8" id="8"/>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9" id="9"/>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11" id="11"/>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2" id="12"/>
          <p:cNvGrpSpPr/>
          <p:nvPr/>
        </p:nvGrpSpPr>
        <p:grpSpPr>
          <a:xfrm rot="0">
            <a:off x="0" y="9543575"/>
            <a:ext cx="18613647" cy="1028097"/>
            <a:chOff x="0" y="0"/>
            <a:chExt cx="4902360" cy="270774"/>
          </a:xfrm>
        </p:grpSpPr>
        <p:sp>
          <p:nvSpPr>
            <p:cNvPr name="Freeform 13" id="13"/>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4" id="14"/>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5" id="15"/>
          <p:cNvSpPr/>
          <p:nvPr/>
        </p:nvSpPr>
        <p:spPr>
          <a:xfrm flipH="false" flipV="false" rot="0">
            <a:off x="2731016" y="1221218"/>
            <a:ext cx="12896825" cy="7635006"/>
          </a:xfrm>
          <a:custGeom>
            <a:avLst/>
            <a:gdLst/>
            <a:ahLst/>
            <a:cxnLst/>
            <a:rect r="r" b="b" t="t" l="l"/>
            <a:pathLst>
              <a:path h="7635006" w="12896825">
                <a:moveTo>
                  <a:pt x="0" y="0"/>
                </a:moveTo>
                <a:lnTo>
                  <a:pt x="12896825" y="0"/>
                </a:lnTo>
                <a:lnTo>
                  <a:pt x="12896825" y="7635006"/>
                </a:lnTo>
                <a:lnTo>
                  <a:pt x="0" y="7635006"/>
                </a:lnTo>
                <a:lnTo>
                  <a:pt x="0" y="0"/>
                </a:lnTo>
                <a:close/>
              </a:path>
            </a:pathLst>
          </a:custGeom>
          <a:blipFill>
            <a:blip r:embed="rId5"/>
            <a:stretch>
              <a:fillRect l="0" t="0" r="0" b="0"/>
            </a:stretch>
          </a:blipFill>
        </p:spPr>
      </p:sp>
      <p:sp>
        <p:nvSpPr>
          <p:cNvPr name="TextBox 16" id="16"/>
          <p:cNvSpPr txBox="true"/>
          <p:nvPr/>
        </p:nvSpPr>
        <p:spPr>
          <a:xfrm rot="0">
            <a:off x="1871737" y="7819904"/>
            <a:ext cx="5525601" cy="1036320"/>
          </a:xfrm>
          <a:prstGeom prst="rect">
            <a:avLst/>
          </a:prstGeom>
        </p:spPr>
        <p:txBody>
          <a:bodyPr anchor="t" rtlCol="false" tIns="0" lIns="0" bIns="0" rIns="0">
            <a:spAutoFit/>
          </a:bodyPr>
          <a:lstStyle/>
          <a:p>
            <a:pPr algn="l" marL="0" indent="0" lvl="0">
              <a:lnSpc>
                <a:spcPts val="4140"/>
              </a:lnSpc>
              <a:spcBef>
                <a:spcPct val="0"/>
              </a:spcBef>
            </a:pPr>
            <a:r>
              <a:rPr lang="en-US" sz="3000" spc="84">
                <a:solidFill>
                  <a:srgbClr val="010101"/>
                </a:solidFill>
                <a:latin typeface="Open Sauce Bold"/>
                <a:ea typeface="Open Sauce Bold"/>
                <a:cs typeface="Open Sauce Bold"/>
                <a:sym typeface="Open Sauce Bold"/>
              </a:rPr>
              <a:t>WORK BREAKDOWN STRUCTURE</a:t>
            </a:r>
          </a:p>
        </p:txBody>
      </p:sp>
      <p:grpSp>
        <p:nvGrpSpPr>
          <p:cNvPr name="Group 17" id="17"/>
          <p:cNvGrpSpPr/>
          <p:nvPr/>
        </p:nvGrpSpPr>
        <p:grpSpPr>
          <a:xfrm rot="0">
            <a:off x="1028700" y="9755998"/>
            <a:ext cx="16230600" cy="301625"/>
            <a:chOff x="0" y="0"/>
            <a:chExt cx="21640800" cy="402167"/>
          </a:xfrm>
        </p:grpSpPr>
        <p:sp>
          <p:nvSpPr>
            <p:cNvPr name="TextBox 18" id="18"/>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19" id="19"/>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0" id="20"/>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0"/>
            <a:ext cx="14579503" cy="10287000"/>
            <a:chOff x="0" y="0"/>
            <a:chExt cx="3839869" cy="2709333"/>
          </a:xfrm>
        </p:grpSpPr>
        <p:sp>
          <p:nvSpPr>
            <p:cNvPr name="Freeform 4" id="4"/>
            <p:cNvSpPr/>
            <p:nvPr/>
          </p:nvSpPr>
          <p:spPr>
            <a:xfrm flipH="false" flipV="false" rot="0">
              <a:off x="0" y="0"/>
              <a:ext cx="3839869" cy="2709333"/>
            </a:xfrm>
            <a:custGeom>
              <a:avLst/>
              <a:gdLst/>
              <a:ahLst/>
              <a:cxnLst/>
              <a:rect r="r" b="b" t="t" l="l"/>
              <a:pathLst>
                <a:path h="2709333" w="3839869">
                  <a:moveTo>
                    <a:pt x="0" y="0"/>
                  </a:moveTo>
                  <a:lnTo>
                    <a:pt x="3839869" y="0"/>
                  </a:lnTo>
                  <a:lnTo>
                    <a:pt x="3839869" y="2709333"/>
                  </a:lnTo>
                  <a:lnTo>
                    <a:pt x="0" y="2709333"/>
                  </a:lnTo>
                  <a:close/>
                </a:path>
              </a:pathLst>
            </a:custGeom>
            <a:solidFill>
              <a:srgbClr val="F5F5F5"/>
            </a:solidFill>
          </p:spPr>
        </p:sp>
        <p:sp>
          <p:nvSpPr>
            <p:cNvPr name="TextBox 5" id="5"/>
            <p:cNvSpPr txBox="true"/>
            <p:nvPr/>
          </p:nvSpPr>
          <p:spPr>
            <a:xfrm>
              <a:off x="0" y="19050"/>
              <a:ext cx="3839869" cy="269028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00792" y="890649"/>
            <a:ext cx="3624720" cy="963386"/>
            <a:chOff x="0" y="0"/>
            <a:chExt cx="4832960" cy="1284514"/>
          </a:xfrm>
        </p:grpSpPr>
        <p:grpSp>
          <p:nvGrpSpPr>
            <p:cNvPr name="Group 8" id="8"/>
            <p:cNvGrpSpPr/>
            <p:nvPr/>
          </p:nvGrpSpPr>
          <p:grpSpPr>
            <a:xfrm rot="0">
              <a:off x="0" y="0"/>
              <a:ext cx="4621291" cy="1284514"/>
              <a:chOff x="0" y="0"/>
              <a:chExt cx="912848" cy="253731"/>
            </a:xfrm>
          </p:grpSpPr>
          <p:sp>
            <p:nvSpPr>
              <p:cNvPr name="Freeform 9" id="9"/>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0" id="10"/>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5"/>
              <a:stretch>
                <a:fillRect l="0" t="0" r="0" b="0"/>
              </a:stretch>
            </a:blipFill>
          </p:spPr>
        </p:sp>
        <p:sp>
          <p:nvSpPr>
            <p:cNvPr name="TextBox 12" id="12"/>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3" id="13"/>
          <p:cNvGrpSpPr/>
          <p:nvPr/>
        </p:nvGrpSpPr>
        <p:grpSpPr>
          <a:xfrm rot="0">
            <a:off x="0" y="9543575"/>
            <a:ext cx="18613647" cy="1028097"/>
            <a:chOff x="0" y="0"/>
            <a:chExt cx="4902360" cy="270774"/>
          </a:xfrm>
        </p:grpSpPr>
        <p:sp>
          <p:nvSpPr>
            <p:cNvPr name="Freeform 14" id="14"/>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5" id="15"/>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6" id="16"/>
          <p:cNvSpPr/>
          <p:nvPr/>
        </p:nvSpPr>
        <p:spPr>
          <a:xfrm flipH="false" flipV="false" rot="0">
            <a:off x="2437061" y="2445351"/>
            <a:ext cx="6246130" cy="6947412"/>
          </a:xfrm>
          <a:custGeom>
            <a:avLst/>
            <a:gdLst/>
            <a:ahLst/>
            <a:cxnLst/>
            <a:rect r="r" b="b" t="t" l="l"/>
            <a:pathLst>
              <a:path h="6947412" w="6246130">
                <a:moveTo>
                  <a:pt x="0" y="0"/>
                </a:moveTo>
                <a:lnTo>
                  <a:pt x="6246130" y="0"/>
                </a:lnTo>
                <a:lnTo>
                  <a:pt x="6246130" y="6947413"/>
                </a:lnTo>
                <a:lnTo>
                  <a:pt x="0" y="6947413"/>
                </a:lnTo>
                <a:lnTo>
                  <a:pt x="0" y="0"/>
                </a:lnTo>
                <a:close/>
              </a:path>
            </a:pathLst>
          </a:custGeom>
          <a:blipFill>
            <a:blip r:embed="rId6"/>
            <a:stretch>
              <a:fillRect l="-8162" t="-29287" r="-355362" b="-105126"/>
            </a:stretch>
          </a:blipFill>
        </p:spPr>
      </p:sp>
      <p:sp>
        <p:nvSpPr>
          <p:cNvPr name="TextBox 17" id="17"/>
          <p:cNvSpPr txBox="true"/>
          <p:nvPr/>
        </p:nvSpPr>
        <p:spPr>
          <a:xfrm rot="0">
            <a:off x="5047107" y="1267567"/>
            <a:ext cx="8193785" cy="936625"/>
          </a:xfrm>
          <a:prstGeom prst="rect">
            <a:avLst/>
          </a:prstGeom>
        </p:spPr>
        <p:txBody>
          <a:bodyPr anchor="t" rtlCol="false" tIns="0" lIns="0" bIns="0" rIns="0">
            <a:spAutoFit/>
          </a:bodyPr>
          <a:lstStyle/>
          <a:p>
            <a:pPr algn="ctr">
              <a:lnSpc>
                <a:spcPts val="7699"/>
              </a:lnSpc>
            </a:pPr>
            <a:r>
              <a:rPr lang="en-US" sz="5499" spc="219">
                <a:solidFill>
                  <a:srgbClr val="000000"/>
                </a:solidFill>
                <a:latin typeface="Open Sauce Medium"/>
                <a:ea typeface="Open Sauce Medium"/>
                <a:cs typeface="Open Sauce Medium"/>
                <a:sym typeface="Open Sauce Medium"/>
              </a:rPr>
              <a:t>GANNT CHART</a:t>
            </a:r>
          </a:p>
        </p:txBody>
      </p:sp>
      <p:sp>
        <p:nvSpPr>
          <p:cNvPr name="Freeform 18" id="18"/>
          <p:cNvSpPr/>
          <p:nvPr/>
        </p:nvSpPr>
        <p:spPr>
          <a:xfrm flipH="false" flipV="false" rot="0">
            <a:off x="9144000" y="3707985"/>
            <a:ext cx="6246130" cy="5684778"/>
          </a:xfrm>
          <a:custGeom>
            <a:avLst/>
            <a:gdLst/>
            <a:ahLst/>
            <a:cxnLst/>
            <a:rect r="r" b="b" t="t" l="l"/>
            <a:pathLst>
              <a:path h="5684778" w="6246130">
                <a:moveTo>
                  <a:pt x="0" y="0"/>
                </a:moveTo>
                <a:lnTo>
                  <a:pt x="6246130" y="0"/>
                </a:lnTo>
                <a:lnTo>
                  <a:pt x="6246130" y="5684779"/>
                </a:lnTo>
                <a:lnTo>
                  <a:pt x="0" y="5684779"/>
                </a:lnTo>
                <a:lnTo>
                  <a:pt x="0" y="0"/>
                </a:lnTo>
                <a:close/>
              </a:path>
            </a:pathLst>
          </a:custGeom>
          <a:blipFill>
            <a:blip r:embed="rId6"/>
            <a:stretch>
              <a:fillRect l="-8162" t="-148478" r="-355362" b="-38000"/>
            </a:stretch>
          </a:blipFill>
        </p:spPr>
      </p:sp>
      <p:grpSp>
        <p:nvGrpSpPr>
          <p:cNvPr name="Group 19" id="19"/>
          <p:cNvGrpSpPr/>
          <p:nvPr/>
        </p:nvGrpSpPr>
        <p:grpSpPr>
          <a:xfrm rot="0">
            <a:off x="1028700" y="9755998"/>
            <a:ext cx="16230600" cy="301625"/>
            <a:chOff x="0" y="0"/>
            <a:chExt cx="21640800" cy="402167"/>
          </a:xfrm>
        </p:grpSpPr>
        <p:sp>
          <p:nvSpPr>
            <p:cNvPr name="TextBox 20" id="2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21" id="2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2" id="2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40555">
            <a:off x="2590023" y="385238"/>
            <a:ext cx="16763931" cy="9997399"/>
          </a:xfrm>
          <a:custGeom>
            <a:avLst/>
            <a:gdLst/>
            <a:ahLst/>
            <a:cxnLst/>
            <a:rect r="r" b="b" t="t" l="l"/>
            <a:pathLst>
              <a:path h="9997399" w="16763931">
                <a:moveTo>
                  <a:pt x="0" y="0"/>
                </a:moveTo>
                <a:lnTo>
                  <a:pt x="16763931" y="0"/>
                </a:lnTo>
                <a:lnTo>
                  <a:pt x="16763931" y="9997399"/>
                </a:lnTo>
                <a:lnTo>
                  <a:pt x="0" y="999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622769" y="113732"/>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8331205" y="3285215"/>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458157" y="3285215"/>
            <a:ext cx="8347436"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639567" y="1182238"/>
            <a:ext cx="3385945" cy="568672"/>
            <a:chOff x="0" y="0"/>
            <a:chExt cx="4514594" cy="758229"/>
          </a:xfrm>
        </p:grpSpPr>
        <p:sp>
          <p:nvSpPr>
            <p:cNvPr name="Freeform 9" id="9"/>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0" id="10"/>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11" id="11"/>
          <p:cNvGrpSpPr/>
          <p:nvPr/>
        </p:nvGrpSpPr>
        <p:grpSpPr>
          <a:xfrm rot="0">
            <a:off x="7287491" y="1982428"/>
            <a:ext cx="9680354" cy="7275872"/>
            <a:chOff x="0" y="0"/>
            <a:chExt cx="2549558" cy="1916279"/>
          </a:xfrm>
        </p:grpSpPr>
        <p:sp>
          <p:nvSpPr>
            <p:cNvPr name="Freeform 12" id="12"/>
            <p:cNvSpPr/>
            <p:nvPr/>
          </p:nvSpPr>
          <p:spPr>
            <a:xfrm flipH="false" flipV="false" rot="0">
              <a:off x="0" y="0"/>
              <a:ext cx="2549558" cy="1916279"/>
            </a:xfrm>
            <a:custGeom>
              <a:avLst/>
              <a:gdLst/>
              <a:ahLst/>
              <a:cxnLst/>
              <a:rect r="r" b="b" t="t" l="l"/>
              <a:pathLst>
                <a:path h="1916279" w="2549558">
                  <a:moveTo>
                    <a:pt x="0" y="0"/>
                  </a:moveTo>
                  <a:lnTo>
                    <a:pt x="2549558" y="0"/>
                  </a:lnTo>
                  <a:lnTo>
                    <a:pt x="2549558" y="1916279"/>
                  </a:lnTo>
                  <a:lnTo>
                    <a:pt x="0" y="1916279"/>
                  </a:lnTo>
                  <a:close/>
                </a:path>
              </a:pathLst>
            </a:custGeom>
            <a:solidFill>
              <a:srgbClr val="F5F5F5"/>
            </a:solidFill>
          </p:spPr>
        </p:sp>
        <p:sp>
          <p:nvSpPr>
            <p:cNvPr name="TextBox 13" id="13"/>
            <p:cNvSpPr txBox="true"/>
            <p:nvPr/>
          </p:nvSpPr>
          <p:spPr>
            <a:xfrm>
              <a:off x="0" y="-47625"/>
              <a:ext cx="2549558" cy="1963904"/>
            </a:xfrm>
            <a:prstGeom prst="rect">
              <a:avLst/>
            </a:prstGeom>
          </p:spPr>
          <p:txBody>
            <a:bodyPr anchor="ctr" rtlCol="false" tIns="50800" lIns="50800" bIns="50800" rIns="50800"/>
            <a:lstStyle/>
            <a:p>
              <a:pPr algn="ctr">
                <a:lnSpc>
                  <a:spcPts val="2646"/>
                </a:lnSpc>
              </a:pPr>
            </a:p>
          </p:txBody>
        </p:sp>
      </p:grpSp>
      <p:sp>
        <p:nvSpPr>
          <p:cNvPr name="TextBox 14" id="14"/>
          <p:cNvSpPr txBox="true"/>
          <p:nvPr/>
        </p:nvSpPr>
        <p:spPr>
          <a:xfrm rot="0">
            <a:off x="1591462" y="2266673"/>
            <a:ext cx="4963016"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REFEREN</a:t>
            </a:r>
            <a:r>
              <a:rPr lang="en-US" sz="5499" spc="175">
                <a:solidFill>
                  <a:srgbClr val="000000"/>
                </a:solidFill>
                <a:latin typeface="Open Sauce Medium"/>
                <a:ea typeface="Open Sauce Medium"/>
                <a:cs typeface="Open Sauce Medium"/>
                <a:sym typeface="Open Sauce Medium"/>
              </a:rPr>
              <a:t>CES</a:t>
            </a:r>
          </a:p>
        </p:txBody>
      </p:sp>
      <p:sp>
        <p:nvSpPr>
          <p:cNvPr name="TextBox 15" id="15"/>
          <p:cNvSpPr txBox="true"/>
          <p:nvPr/>
        </p:nvSpPr>
        <p:spPr>
          <a:xfrm rot="0">
            <a:off x="7287491" y="1971398"/>
            <a:ext cx="9680354" cy="7976627"/>
          </a:xfrm>
          <a:prstGeom prst="rect">
            <a:avLst/>
          </a:prstGeom>
        </p:spPr>
        <p:txBody>
          <a:bodyPr anchor="t" rtlCol="false" tIns="0" lIns="0" bIns="0" rIns="0">
            <a:spAutoFit/>
          </a:bodyPr>
          <a:lstStyle/>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 D'Mello, S. K., &amp; Kory, J. (2015). A review and meta-analysis of multimodal affect detection systems. ACM Computing Surveys (CSUR), 47(3), 1-36.</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 Baker, R. S., D'Mello, S. K., Rodrigo, M. M. T., &amp; Graesser, A. C. (2012). Better to be frustrated than bored: The incidence, persistence, and impact of learners' cognitive–affective states during interactions with three different computer-based learning environments. International Journal of Human-Computer Studies, 68(4), 223-241.</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Hattie, J., &amp; Timperley, H. (2007). The power of feedback. Review of Educational Research, 77(1), 81- 112. </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Brackett, M. A., &amp; Rivers, S. E. (2014). Transforming students’ lives with social and emotional learning. International Handbook of Emotions in Education, 368-388.</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Desforges, C., &amp; Abouchaar, A. (2003). The impact of parental involvement, parental support, and family education on pupil achievements and adjustment: A literature review. Department for Education and Skills.</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Hirsh-Pasek, K., Zosh, J. M., Golinkoff, R. M., Gray, J. H., Robb, M. B., &amp; Kaufman, J. (2015). Putting education in “educational” apps: Lessons from the science of learning. Psychological Science in the Public Interest, 16(1), 3-34. </a:t>
            </a:r>
          </a:p>
          <a:p>
            <a:pPr algn="l">
              <a:lnSpc>
                <a:spcPts val="2678"/>
              </a:lnSpc>
            </a:pPr>
          </a:p>
          <a:p>
            <a:pPr algn="l">
              <a:lnSpc>
                <a:spcPts val="2678"/>
              </a:lnSpc>
            </a:pPr>
          </a:p>
        </p:txBody>
      </p:sp>
      <p:grpSp>
        <p:nvGrpSpPr>
          <p:cNvPr name="Group 16" id="16"/>
          <p:cNvGrpSpPr/>
          <p:nvPr/>
        </p:nvGrpSpPr>
        <p:grpSpPr>
          <a:xfrm rot="0">
            <a:off x="0" y="9543575"/>
            <a:ext cx="18613647" cy="1028097"/>
            <a:chOff x="0" y="0"/>
            <a:chExt cx="4902360" cy="270774"/>
          </a:xfrm>
        </p:grpSpPr>
        <p:sp>
          <p:nvSpPr>
            <p:cNvPr name="Freeform 17" id="17"/>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8" id="18"/>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9" id="19"/>
          <p:cNvGrpSpPr/>
          <p:nvPr/>
        </p:nvGrpSpPr>
        <p:grpSpPr>
          <a:xfrm rot="0">
            <a:off x="1028700" y="9797213"/>
            <a:ext cx="16230600" cy="301625"/>
            <a:chOff x="0" y="0"/>
            <a:chExt cx="21640800" cy="402167"/>
          </a:xfrm>
        </p:grpSpPr>
        <p:sp>
          <p:nvSpPr>
            <p:cNvPr name="TextBox 20" id="2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21" id="2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2" id="2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565722" y="5419344"/>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639567" y="1182238"/>
            <a:ext cx="3385945" cy="568672"/>
            <a:chOff x="0" y="0"/>
            <a:chExt cx="4514594" cy="758229"/>
          </a:xfrm>
        </p:grpSpPr>
        <p:sp>
          <p:nvSpPr>
            <p:cNvPr name="Freeform 8" id="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9" id="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10" id="10"/>
          <p:cNvSpPr/>
          <p:nvPr/>
        </p:nvSpPr>
        <p:spPr>
          <a:xfrm flipH="false" flipV="false" rot="0">
            <a:off x="15537520" y="133590"/>
            <a:ext cx="2517742" cy="2517742"/>
          </a:xfrm>
          <a:custGeom>
            <a:avLst/>
            <a:gdLst/>
            <a:ahLst/>
            <a:cxnLst/>
            <a:rect r="r" b="b" t="t" l="l"/>
            <a:pathLst>
              <a:path h="2517742" w="2517742">
                <a:moveTo>
                  <a:pt x="0" y="0"/>
                </a:moveTo>
                <a:lnTo>
                  <a:pt x="2517742" y="0"/>
                </a:lnTo>
                <a:lnTo>
                  <a:pt x="2517742" y="2517742"/>
                </a:lnTo>
                <a:lnTo>
                  <a:pt x="0" y="2517742"/>
                </a:lnTo>
                <a:lnTo>
                  <a:pt x="0" y="0"/>
                </a:lnTo>
                <a:close/>
              </a:path>
            </a:pathLst>
          </a:custGeom>
          <a:blipFill>
            <a:blip r:embed="rId4"/>
            <a:stretch>
              <a:fillRect l="0" t="0" r="0" b="0"/>
            </a:stretch>
          </a:blipFill>
        </p:spPr>
      </p:sp>
      <p:sp>
        <p:nvSpPr>
          <p:cNvPr name="TextBox 11" id="11"/>
          <p:cNvSpPr txBox="true"/>
          <p:nvPr/>
        </p:nvSpPr>
        <p:spPr>
          <a:xfrm rot="0">
            <a:off x="2459539" y="3657552"/>
            <a:ext cx="13368923" cy="1337507"/>
          </a:xfrm>
          <a:prstGeom prst="rect">
            <a:avLst/>
          </a:prstGeom>
        </p:spPr>
        <p:txBody>
          <a:bodyPr anchor="t" rtlCol="false" tIns="0" lIns="0" bIns="0" rIns="0">
            <a:spAutoFit/>
          </a:bodyPr>
          <a:lstStyle/>
          <a:p>
            <a:pPr algn="l">
              <a:lnSpc>
                <a:spcPts val="5216"/>
              </a:lnSpc>
            </a:pPr>
            <a:r>
              <a:rPr lang="en-US" sz="4741" spc="151">
                <a:solidFill>
                  <a:srgbClr val="000000"/>
                </a:solidFill>
                <a:latin typeface="Open Sauce Medium"/>
                <a:ea typeface="Open Sauce Medium"/>
                <a:cs typeface="Open Sauce Medium"/>
                <a:sym typeface="Open Sauce Medium"/>
              </a:rPr>
              <a:t>PERSONALIZED ACADEMIC CONTENT AND FUTURE PREDICTIVE ANALYTICS</a:t>
            </a:r>
          </a:p>
        </p:txBody>
      </p:sp>
      <p:grpSp>
        <p:nvGrpSpPr>
          <p:cNvPr name="Group 12" id="12"/>
          <p:cNvGrpSpPr/>
          <p:nvPr/>
        </p:nvGrpSpPr>
        <p:grpSpPr>
          <a:xfrm rot="0">
            <a:off x="1028700" y="9616664"/>
            <a:ext cx="16230600" cy="301625"/>
            <a:chOff x="0" y="0"/>
            <a:chExt cx="21640800" cy="402167"/>
          </a:xfrm>
        </p:grpSpPr>
        <p:sp>
          <p:nvSpPr>
            <p:cNvPr name="TextBox 13" id="13"/>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IIT21194962         Niyangoda S A N S H</a:t>
              </a:r>
            </a:p>
          </p:txBody>
        </p:sp>
        <p:sp>
          <p:nvSpPr>
            <p:cNvPr name="TextBox 14" id="14"/>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15" id="15"/>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7996" y="8224581"/>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BACKGROUND</a:t>
            </a:r>
          </a:p>
        </p:txBody>
      </p:sp>
      <p:sp>
        <p:nvSpPr>
          <p:cNvPr name="TextBox 9" id="9"/>
          <p:cNvSpPr txBox="true"/>
          <p:nvPr/>
        </p:nvSpPr>
        <p:spPr>
          <a:xfrm rot="0">
            <a:off x="10268560" y="4400338"/>
            <a:ext cx="7190357" cy="3319653"/>
          </a:xfrm>
          <a:prstGeom prst="rect">
            <a:avLst/>
          </a:prstGeom>
        </p:spPr>
        <p:txBody>
          <a:bodyPr anchor="t" rtlCol="false" tIns="0" lIns="0" bIns="0" rIns="0">
            <a:spAutoFit/>
          </a:bodyPr>
          <a:lstStyle/>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Existing educational systems leverage machine learning and personalized content but often lack real-time adaptability and early intervention predictive analytics. </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Most systems adjust educational content based on current performance metrics without robust forecasting capabilities. </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Additionally, existing systems broadly focus on multiple age groups and subjects, often overlooking specific needs of Academic English learners aged 10-12.</a:t>
            </a:r>
          </a:p>
        </p:txBody>
      </p:sp>
      <p:grpSp>
        <p:nvGrpSpPr>
          <p:cNvPr name="Group 10" id="10"/>
          <p:cNvGrpSpPr/>
          <p:nvPr/>
        </p:nvGrpSpPr>
        <p:grpSpPr>
          <a:xfrm rot="0">
            <a:off x="639567" y="1182238"/>
            <a:ext cx="3385945" cy="568672"/>
            <a:chOff x="0" y="0"/>
            <a:chExt cx="4514594" cy="758229"/>
          </a:xfrm>
        </p:grpSpPr>
        <p:sp>
          <p:nvSpPr>
            <p:cNvPr name="Freeform 11" id="1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2" id="1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3" id="13"/>
          <p:cNvGrpSpPr/>
          <p:nvPr/>
        </p:nvGrpSpPr>
        <p:grpSpPr>
          <a:xfrm rot="0">
            <a:off x="0" y="9543575"/>
            <a:ext cx="18613647" cy="1028097"/>
            <a:chOff x="0" y="0"/>
            <a:chExt cx="4902360" cy="270774"/>
          </a:xfrm>
        </p:grpSpPr>
        <p:sp>
          <p:nvSpPr>
            <p:cNvPr name="Freeform 14" id="14"/>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5" id="15"/>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6" id="16"/>
          <p:cNvGrpSpPr/>
          <p:nvPr/>
        </p:nvGrpSpPr>
        <p:grpSpPr>
          <a:xfrm rot="0">
            <a:off x="789791" y="9767631"/>
            <a:ext cx="16230600" cy="301625"/>
            <a:chOff x="0" y="0"/>
            <a:chExt cx="21640800" cy="402167"/>
          </a:xfrm>
        </p:grpSpPr>
        <p:sp>
          <p:nvSpPr>
            <p:cNvPr name="TextBox 17" id="17"/>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18" id="18"/>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9" id="19"/>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639567" y="1182238"/>
            <a:ext cx="3385945" cy="568672"/>
            <a:chOff x="0" y="0"/>
            <a:chExt cx="4514594" cy="758229"/>
          </a:xfrm>
        </p:grpSpPr>
        <p:sp>
          <p:nvSpPr>
            <p:cNvPr name="Freeform 4" id="4"/>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5" id="5"/>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aphicFrame>
        <p:nvGraphicFramePr>
          <p:cNvPr name="Table 6" id="6"/>
          <p:cNvGraphicFramePr>
            <a:graphicFrameLocks noGrp="true"/>
          </p:cNvGraphicFramePr>
          <p:nvPr/>
        </p:nvGraphicFramePr>
        <p:xfrm>
          <a:off x="2527106" y="4228117"/>
          <a:ext cx="10790306" cy="4318810"/>
        </p:xfrm>
        <a:graphic>
          <a:graphicData uri="http://schemas.openxmlformats.org/drawingml/2006/table">
            <a:tbl>
              <a:tblPr/>
              <a:tblGrid>
                <a:gridCol w="1434708"/>
                <a:gridCol w="2406636"/>
                <a:gridCol w="2411044"/>
                <a:gridCol w="2294364"/>
                <a:gridCol w="2243555"/>
              </a:tblGrid>
              <a:tr h="1237095">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Study</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Customize Course content</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Future Predictive Analytics</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Early Warning Risk Student </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Alignment with School Syllabus</a:t>
                      </a:r>
                      <a:endParaRPr lang="en-US" sz="1100"/>
                    </a:p>
                  </a:txBody>
                  <a:tcPr marL="244407" marR="244407" marT="244407" marB="244407"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1</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2</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3</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914723">
                <a:tc>
                  <a:txBody>
                    <a:bodyPr anchor="t" rtlCol="false"/>
                    <a:lstStyle/>
                    <a:p>
                      <a:pPr algn="ctr">
                        <a:lnSpc>
                          <a:spcPts val="1878"/>
                        </a:lnSpc>
                        <a:spcBef>
                          <a:spcPct val="0"/>
                        </a:spcBef>
                        <a:defRPr/>
                      </a:pPr>
                      <a:r>
                        <a:rPr lang="en-US" sz="1772">
                          <a:solidFill>
                            <a:srgbClr val="202354"/>
                          </a:solidFill>
                          <a:latin typeface="Days"/>
                          <a:ea typeface="Days"/>
                          <a:cs typeface="Days"/>
                          <a:sym typeface="Days"/>
                        </a:rPr>
                        <a:t>Proposed System</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bl>
          </a:graphicData>
        </a:graphic>
      </p:graphicFrame>
      <p:sp>
        <p:nvSpPr>
          <p:cNvPr name="Freeform 7" id="7"/>
          <p:cNvSpPr/>
          <p:nvPr/>
        </p:nvSpPr>
        <p:spPr>
          <a:xfrm flipH="false" flipV="false" rot="0">
            <a:off x="5476997" y="5829803"/>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8" id="8"/>
          <p:cNvSpPr/>
          <p:nvPr/>
        </p:nvSpPr>
        <p:spPr>
          <a:xfrm flipH="false" flipV="false" rot="0">
            <a:off x="11327539" y="5859646"/>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TextBox 9" id="9"/>
          <p:cNvSpPr txBox="true"/>
          <p:nvPr/>
        </p:nvSpPr>
        <p:spPr>
          <a:xfrm rot="0">
            <a:off x="1567560" y="1859372"/>
            <a:ext cx="7198532" cy="828675"/>
          </a:xfrm>
          <a:prstGeom prst="rect">
            <a:avLst/>
          </a:prstGeom>
        </p:spPr>
        <p:txBody>
          <a:bodyPr anchor="t" rtlCol="false" tIns="0" lIns="0" bIns="0" rIns="0">
            <a:spAutoFit/>
          </a:bodyPr>
          <a:lstStyle/>
          <a:p>
            <a:pPr algn="ctr">
              <a:lnSpc>
                <a:spcPts val="6599"/>
              </a:lnSpc>
            </a:pPr>
            <a:r>
              <a:rPr lang="en-US" sz="5499" spc="555">
                <a:solidFill>
                  <a:srgbClr val="FFFFFF"/>
                </a:solidFill>
                <a:latin typeface="Open Sauce Medium"/>
                <a:ea typeface="Open Sauce Medium"/>
                <a:cs typeface="Open Sauce Medium"/>
                <a:sym typeface="Open Sauce Medium"/>
              </a:rPr>
              <a:t>REASEARCH GAP</a:t>
            </a:r>
          </a:p>
        </p:txBody>
      </p:sp>
      <p:sp>
        <p:nvSpPr>
          <p:cNvPr name="TextBox 10" id="10"/>
          <p:cNvSpPr txBox="true"/>
          <p:nvPr/>
        </p:nvSpPr>
        <p:spPr>
          <a:xfrm rot="0">
            <a:off x="1888456" y="2862769"/>
            <a:ext cx="14236457" cy="1190625"/>
          </a:xfrm>
          <a:prstGeom prst="rect">
            <a:avLst/>
          </a:prstGeom>
        </p:spPr>
        <p:txBody>
          <a:bodyPr anchor="t" rtlCol="false" tIns="0" lIns="0" bIns="0" rIns="0">
            <a:spAutoFit/>
          </a:bodyPr>
          <a:lstStyle/>
          <a:p>
            <a:pPr algn="l">
              <a:lnSpc>
                <a:spcPts val="1920"/>
              </a:lnSpc>
            </a:pPr>
            <a:r>
              <a:rPr lang="en-US" sz="1600" spc="161">
                <a:solidFill>
                  <a:srgbClr val="FFFFFF"/>
                </a:solidFill>
                <a:latin typeface="Open Sauce Medium"/>
                <a:ea typeface="Open Sauce Medium"/>
                <a:cs typeface="Open Sauce Medium"/>
                <a:sym typeface="Open Sauce Medium"/>
              </a:rPr>
              <a:t>Project 1 - Akçapınar, G., Hasnine, M. N., Majumdar, R., Flanagan, B., Ogata, H. (2019). Developing an earlywarning  </a:t>
            </a:r>
          </a:p>
          <a:p>
            <a:pPr algn="l">
              <a:lnSpc>
                <a:spcPts val="1920"/>
              </a:lnSpc>
            </a:pPr>
            <a:r>
              <a:rPr lang="en-US" sz="1600" spc="161">
                <a:solidFill>
                  <a:srgbClr val="FFFFFF"/>
                </a:solidFill>
                <a:latin typeface="Open Sauce Medium"/>
                <a:ea typeface="Open Sauce Medium"/>
                <a:cs typeface="Open Sauce Medium"/>
                <a:sym typeface="Open Sauce Medium"/>
              </a:rPr>
              <a:t>                 system for spotting at-risk students by using eBook interaction logs.</a:t>
            </a:r>
          </a:p>
          <a:p>
            <a:pPr algn="l">
              <a:lnSpc>
                <a:spcPts val="1920"/>
              </a:lnSpc>
            </a:pPr>
            <a:r>
              <a:rPr lang="en-US" sz="1600" spc="161">
                <a:solidFill>
                  <a:srgbClr val="FFFFFF"/>
                </a:solidFill>
                <a:latin typeface="Open Sauce Medium"/>
                <a:ea typeface="Open Sauce Medium"/>
                <a:cs typeface="Open Sauce Medium"/>
                <a:sym typeface="Open Sauce Medium"/>
              </a:rPr>
              <a:t>Project 2 - Nimy, E., Mosia, M., Chibaya, C. (2023). Identifying At-Risk Students for Early Intervention</a:t>
            </a:r>
          </a:p>
          <a:p>
            <a:pPr algn="l">
              <a:lnSpc>
                <a:spcPts val="1920"/>
              </a:lnSpc>
            </a:pPr>
            <a:r>
              <a:rPr lang="en-US" sz="1600" spc="161">
                <a:solidFill>
                  <a:srgbClr val="FFFFFF"/>
                </a:solidFill>
                <a:latin typeface="Open Sauce Medium"/>
                <a:ea typeface="Open Sauce Medium"/>
                <a:cs typeface="Open Sauce Medium"/>
                <a:sym typeface="Open Sauce Medium"/>
              </a:rPr>
              <a:t>project 3 - Knewton  (existing System)</a:t>
            </a:r>
          </a:p>
          <a:p>
            <a:pPr algn="l">
              <a:lnSpc>
                <a:spcPts val="1920"/>
              </a:lnSpc>
            </a:pPr>
          </a:p>
        </p:txBody>
      </p:sp>
      <p:sp>
        <p:nvSpPr>
          <p:cNvPr name="Freeform 11" id="11"/>
          <p:cNvSpPr/>
          <p:nvPr/>
        </p:nvSpPr>
        <p:spPr>
          <a:xfrm flipH="false" flipV="false" rot="0">
            <a:off x="8459325" y="5823455"/>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2" id="12"/>
          <p:cNvSpPr/>
          <p:nvPr/>
        </p:nvSpPr>
        <p:spPr>
          <a:xfrm flipH="false" flipV="false" rot="0">
            <a:off x="14141761" y="5829803"/>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3" id="13"/>
          <p:cNvSpPr/>
          <p:nvPr/>
        </p:nvSpPr>
        <p:spPr>
          <a:xfrm flipH="false" flipV="false" rot="0">
            <a:off x="5476997" y="6723085"/>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4" id="14"/>
          <p:cNvSpPr/>
          <p:nvPr/>
        </p:nvSpPr>
        <p:spPr>
          <a:xfrm flipH="false" flipV="false" rot="0">
            <a:off x="5484128" y="7692369"/>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15" id="15"/>
          <p:cNvSpPr/>
          <p:nvPr/>
        </p:nvSpPr>
        <p:spPr>
          <a:xfrm flipH="false" flipV="false" rot="0">
            <a:off x="11353526" y="6710389"/>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16" id="16"/>
          <p:cNvSpPr/>
          <p:nvPr/>
        </p:nvSpPr>
        <p:spPr>
          <a:xfrm flipH="false" flipV="false" rot="0">
            <a:off x="14141761" y="6723085"/>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7" id="17"/>
          <p:cNvSpPr/>
          <p:nvPr/>
        </p:nvSpPr>
        <p:spPr>
          <a:xfrm flipH="false" flipV="false" rot="0">
            <a:off x="8366853" y="6759277"/>
            <a:ext cx="725173" cy="567448"/>
          </a:xfrm>
          <a:custGeom>
            <a:avLst/>
            <a:gdLst/>
            <a:ahLst/>
            <a:cxnLst/>
            <a:rect r="r" b="b" t="t" l="l"/>
            <a:pathLst>
              <a:path h="567448" w="725173">
                <a:moveTo>
                  <a:pt x="0" y="0"/>
                </a:moveTo>
                <a:lnTo>
                  <a:pt x="725173" y="0"/>
                </a:lnTo>
                <a:lnTo>
                  <a:pt x="725173" y="567447"/>
                </a:lnTo>
                <a:lnTo>
                  <a:pt x="0" y="567447"/>
                </a:lnTo>
                <a:lnTo>
                  <a:pt x="0" y="0"/>
                </a:lnTo>
                <a:close/>
              </a:path>
            </a:pathLst>
          </a:custGeom>
          <a:blipFill>
            <a:blip r:embed="rId5"/>
            <a:stretch>
              <a:fillRect l="0" t="0" r="0" b="0"/>
            </a:stretch>
          </a:blipFill>
        </p:spPr>
      </p:sp>
      <p:sp>
        <p:nvSpPr>
          <p:cNvPr name="Freeform 18" id="18"/>
          <p:cNvSpPr/>
          <p:nvPr/>
        </p:nvSpPr>
        <p:spPr>
          <a:xfrm flipH="false" flipV="false" rot="0">
            <a:off x="14141761" y="76561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9" id="19"/>
          <p:cNvSpPr/>
          <p:nvPr/>
        </p:nvSpPr>
        <p:spPr>
          <a:xfrm flipH="false" flipV="false" rot="0">
            <a:off x="11370210" y="76561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20" id="20"/>
          <p:cNvSpPr/>
          <p:nvPr/>
        </p:nvSpPr>
        <p:spPr>
          <a:xfrm flipH="false" flipV="false" rot="0">
            <a:off x="8366853" y="76561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21" id="21"/>
          <p:cNvSpPr/>
          <p:nvPr/>
        </p:nvSpPr>
        <p:spPr>
          <a:xfrm flipH="false" flipV="false" rot="0">
            <a:off x="5434326"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2" id="22"/>
          <p:cNvSpPr/>
          <p:nvPr/>
        </p:nvSpPr>
        <p:spPr>
          <a:xfrm flipH="false" flipV="false" rot="0">
            <a:off x="8366853"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3" id="23"/>
          <p:cNvSpPr/>
          <p:nvPr/>
        </p:nvSpPr>
        <p:spPr>
          <a:xfrm flipH="false" flipV="false" rot="0">
            <a:off x="11327539"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4" id="24"/>
          <p:cNvSpPr/>
          <p:nvPr/>
        </p:nvSpPr>
        <p:spPr>
          <a:xfrm flipH="false" flipV="false" rot="0">
            <a:off x="14099090"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grpSp>
        <p:nvGrpSpPr>
          <p:cNvPr name="Group 25" id="25"/>
          <p:cNvGrpSpPr/>
          <p:nvPr/>
        </p:nvGrpSpPr>
        <p:grpSpPr>
          <a:xfrm rot="0">
            <a:off x="663941" y="9763053"/>
            <a:ext cx="16230600" cy="301625"/>
            <a:chOff x="0" y="0"/>
            <a:chExt cx="21640800" cy="402167"/>
          </a:xfrm>
        </p:grpSpPr>
        <p:sp>
          <p:nvSpPr>
            <p:cNvPr name="TextBox 26" id="26"/>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IIT21194962         Niyangoda S A N S H</a:t>
              </a:r>
            </a:p>
          </p:txBody>
        </p:sp>
        <p:sp>
          <p:nvSpPr>
            <p:cNvPr name="TextBox 27" id="27"/>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28" id="28"/>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44952" y="3716223"/>
            <a:ext cx="11950941" cy="5542077"/>
            <a:chOff x="0" y="0"/>
            <a:chExt cx="3270686" cy="1516733"/>
          </a:xfrm>
        </p:grpSpPr>
        <p:sp>
          <p:nvSpPr>
            <p:cNvPr name="Freeform 4" id="4"/>
            <p:cNvSpPr/>
            <p:nvPr/>
          </p:nvSpPr>
          <p:spPr>
            <a:xfrm flipH="false" flipV="false" rot="0">
              <a:off x="0" y="0"/>
              <a:ext cx="3270686" cy="1516733"/>
            </a:xfrm>
            <a:custGeom>
              <a:avLst/>
              <a:gdLst/>
              <a:ahLst/>
              <a:cxnLst/>
              <a:rect r="r" b="b" t="t" l="l"/>
              <a:pathLst>
                <a:path h="1516733" w="3270686">
                  <a:moveTo>
                    <a:pt x="0" y="0"/>
                  </a:moveTo>
                  <a:lnTo>
                    <a:pt x="3270686" y="0"/>
                  </a:lnTo>
                  <a:lnTo>
                    <a:pt x="3270686"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3270686" cy="15548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33371" y="2203437"/>
            <a:ext cx="9221259" cy="730250"/>
          </a:xfrm>
          <a:prstGeom prst="rect">
            <a:avLst/>
          </a:prstGeom>
        </p:spPr>
        <p:txBody>
          <a:bodyPr anchor="t" rtlCol="false" tIns="0" lIns="0" bIns="0" rIns="0">
            <a:spAutoFit/>
          </a:bodyPr>
          <a:lstStyle/>
          <a:p>
            <a:pPr algn="ctr">
              <a:lnSpc>
                <a:spcPts val="5499"/>
              </a:lnSpc>
            </a:pPr>
            <a:r>
              <a:rPr lang="en-US" sz="5499">
                <a:solidFill>
                  <a:srgbClr val="000000"/>
                </a:solidFill>
                <a:latin typeface="Open Sauce Medium"/>
                <a:ea typeface="Open Sauce Medium"/>
                <a:cs typeface="Open Sauce Medium"/>
                <a:sym typeface="Open Sauce Medium"/>
              </a:rPr>
              <a:t>SUPERVISOR PANNEL</a:t>
            </a:r>
          </a:p>
        </p:txBody>
      </p:sp>
      <p:sp>
        <p:nvSpPr>
          <p:cNvPr name="TextBox 7" id="7"/>
          <p:cNvSpPr txBox="true"/>
          <p:nvPr/>
        </p:nvSpPr>
        <p:spPr>
          <a:xfrm rot="0">
            <a:off x="5482027" y="7675176"/>
            <a:ext cx="3409182"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ea typeface="Agrandir Narrow Bold"/>
                <a:cs typeface="Agrandir Narrow Bold"/>
                <a:sym typeface="Agrandir Narrow Bold"/>
              </a:rPr>
              <a:t>Ms. Jenny</a:t>
            </a:r>
          </a:p>
        </p:txBody>
      </p:sp>
      <p:sp>
        <p:nvSpPr>
          <p:cNvPr name="TextBox 8" id="8"/>
          <p:cNvSpPr txBox="true"/>
          <p:nvPr/>
        </p:nvSpPr>
        <p:spPr>
          <a:xfrm rot="0">
            <a:off x="6000089" y="8182134"/>
            <a:ext cx="2373060" cy="346274"/>
          </a:xfrm>
          <a:prstGeom prst="rect">
            <a:avLst/>
          </a:prstGeom>
        </p:spPr>
        <p:txBody>
          <a:bodyPr anchor="t" rtlCol="false" tIns="0" lIns="0" bIns="0" rIns="0">
            <a:spAutoFit/>
          </a:bodyPr>
          <a:lstStyle/>
          <a:p>
            <a:pPr algn="ctr">
              <a:lnSpc>
                <a:spcPts val="2964"/>
              </a:lnSpc>
              <a:spcBef>
                <a:spcPct val="0"/>
              </a:spcBef>
            </a:pPr>
            <a:r>
              <a:rPr lang="en-US" sz="2117">
                <a:solidFill>
                  <a:srgbClr val="FFFFFF"/>
                </a:solidFill>
                <a:latin typeface="Open Sauce Light Italics"/>
                <a:ea typeface="Open Sauce Light Italics"/>
                <a:cs typeface="Open Sauce Light Italics"/>
                <a:sym typeface="Open Sauce Light Italics"/>
              </a:rPr>
              <a:t>Supervisor</a:t>
            </a:r>
          </a:p>
        </p:txBody>
      </p:sp>
      <p:sp>
        <p:nvSpPr>
          <p:cNvPr name="TextBox 9" id="9"/>
          <p:cNvSpPr txBox="true"/>
          <p:nvPr/>
        </p:nvSpPr>
        <p:spPr>
          <a:xfrm rot="0">
            <a:off x="9823273" y="7675176"/>
            <a:ext cx="3288491"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ea typeface="Agrandir Narrow Bold"/>
                <a:cs typeface="Agrandir Narrow Bold"/>
                <a:sym typeface="Agrandir Narrow Bold"/>
              </a:rPr>
              <a:t>Ms.Dinuka</a:t>
            </a:r>
          </a:p>
        </p:txBody>
      </p:sp>
      <p:sp>
        <p:nvSpPr>
          <p:cNvPr name="TextBox 10" id="10"/>
          <p:cNvSpPr txBox="true"/>
          <p:nvPr/>
        </p:nvSpPr>
        <p:spPr>
          <a:xfrm rot="0">
            <a:off x="10280989" y="8177784"/>
            <a:ext cx="2373060" cy="350624"/>
          </a:xfrm>
          <a:prstGeom prst="rect">
            <a:avLst/>
          </a:prstGeom>
        </p:spPr>
        <p:txBody>
          <a:bodyPr anchor="t" rtlCol="false" tIns="0" lIns="0" bIns="0" rIns="0">
            <a:spAutoFit/>
          </a:bodyPr>
          <a:lstStyle/>
          <a:p>
            <a:pPr algn="ctr">
              <a:lnSpc>
                <a:spcPts val="2964"/>
              </a:lnSpc>
              <a:spcBef>
                <a:spcPct val="0"/>
              </a:spcBef>
            </a:pPr>
            <a:r>
              <a:rPr lang="en-US" sz="2117">
                <a:solidFill>
                  <a:srgbClr val="FFFFFF"/>
                </a:solidFill>
                <a:latin typeface="Open Sauce Light Italics"/>
                <a:ea typeface="Open Sauce Light Italics"/>
                <a:cs typeface="Open Sauce Light Italics"/>
                <a:sym typeface="Open Sauce Light Italics"/>
              </a:rPr>
              <a:t>Co-Supervisor</a:t>
            </a:r>
          </a:p>
        </p:txBody>
      </p:sp>
      <p:sp>
        <p:nvSpPr>
          <p:cNvPr name="Freeform 11" id="11"/>
          <p:cNvSpPr/>
          <p:nvPr/>
        </p:nvSpPr>
        <p:spPr>
          <a:xfrm flipH="false" flipV="false" rot="0">
            <a:off x="5661661" y="3267062"/>
            <a:ext cx="3049914" cy="4189878"/>
          </a:xfrm>
          <a:custGeom>
            <a:avLst/>
            <a:gdLst/>
            <a:ahLst/>
            <a:cxnLst/>
            <a:rect r="r" b="b" t="t" l="l"/>
            <a:pathLst>
              <a:path h="4189878" w="3049914">
                <a:moveTo>
                  <a:pt x="0" y="0"/>
                </a:moveTo>
                <a:lnTo>
                  <a:pt x="3049915" y="0"/>
                </a:lnTo>
                <a:lnTo>
                  <a:pt x="3049915" y="4189878"/>
                </a:lnTo>
                <a:lnTo>
                  <a:pt x="0" y="4189878"/>
                </a:lnTo>
                <a:lnTo>
                  <a:pt x="0" y="0"/>
                </a:lnTo>
                <a:close/>
              </a:path>
            </a:pathLst>
          </a:custGeom>
          <a:blipFill>
            <a:blip r:embed="rId4"/>
            <a:stretch>
              <a:fillRect l="0" t="-4693" r="0" b="-4693"/>
            </a:stretch>
          </a:blipFill>
        </p:spPr>
      </p:sp>
      <p:sp>
        <p:nvSpPr>
          <p:cNvPr name="Freeform 12" id="12"/>
          <p:cNvSpPr/>
          <p:nvPr/>
        </p:nvSpPr>
        <p:spPr>
          <a:xfrm flipH="false" flipV="false" rot="0">
            <a:off x="9943241" y="3267062"/>
            <a:ext cx="3048557" cy="4189878"/>
          </a:xfrm>
          <a:custGeom>
            <a:avLst/>
            <a:gdLst/>
            <a:ahLst/>
            <a:cxnLst/>
            <a:rect r="r" b="b" t="t" l="l"/>
            <a:pathLst>
              <a:path h="4189878" w="3048557">
                <a:moveTo>
                  <a:pt x="0" y="0"/>
                </a:moveTo>
                <a:lnTo>
                  <a:pt x="3048557" y="0"/>
                </a:lnTo>
                <a:lnTo>
                  <a:pt x="3048557" y="4189878"/>
                </a:lnTo>
                <a:lnTo>
                  <a:pt x="0" y="4189878"/>
                </a:lnTo>
                <a:lnTo>
                  <a:pt x="0" y="0"/>
                </a:lnTo>
                <a:close/>
              </a:path>
            </a:pathLst>
          </a:custGeom>
          <a:blipFill>
            <a:blip r:embed="rId5"/>
            <a:stretch>
              <a:fillRect l="0" t="-4669" r="0" b="-4669"/>
            </a:stretch>
          </a:blipFill>
        </p:spPr>
      </p:sp>
      <p:grpSp>
        <p:nvGrpSpPr>
          <p:cNvPr name="Group 13" id="13"/>
          <p:cNvGrpSpPr/>
          <p:nvPr/>
        </p:nvGrpSpPr>
        <p:grpSpPr>
          <a:xfrm rot="0">
            <a:off x="639567" y="1182238"/>
            <a:ext cx="3385945" cy="568672"/>
            <a:chOff x="0" y="0"/>
            <a:chExt cx="4514594" cy="758229"/>
          </a:xfrm>
        </p:grpSpPr>
        <p:sp>
          <p:nvSpPr>
            <p:cNvPr name="Freeform 14" id="14"/>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6"/>
              <a:stretch>
                <a:fillRect l="0" t="0" r="0" b="0"/>
              </a:stretch>
            </a:blipFill>
          </p:spPr>
        </p:sp>
        <p:sp>
          <p:nvSpPr>
            <p:cNvPr name="TextBox 15" id="15"/>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370817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993504"/>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32180"/>
            <a:ext cx="15156557" cy="0"/>
          </a:xfrm>
          <a:prstGeom prst="line">
            <a:avLst/>
          </a:prstGeom>
          <a:ln cap="flat" w="76200">
            <a:solidFill>
              <a:srgbClr val="C23A97"/>
            </a:solidFill>
            <a:prstDash val="solid"/>
            <a:headEnd type="none" len="sm" w="sm"/>
            <a:tailEnd type="none" len="sm" w="sm"/>
          </a:ln>
        </p:spPr>
      </p:sp>
      <p:grpSp>
        <p:nvGrpSpPr>
          <p:cNvPr name="Group 14" id="14"/>
          <p:cNvGrpSpPr/>
          <p:nvPr/>
        </p:nvGrpSpPr>
        <p:grpSpPr>
          <a:xfrm rot="0">
            <a:off x="984502" y="792906"/>
            <a:ext cx="2907970" cy="1082139"/>
            <a:chOff x="0" y="0"/>
            <a:chExt cx="765885" cy="285008"/>
          </a:xfrm>
        </p:grpSpPr>
        <p:sp>
          <p:nvSpPr>
            <p:cNvPr name="Freeform 15" id="15"/>
            <p:cNvSpPr/>
            <p:nvPr/>
          </p:nvSpPr>
          <p:spPr>
            <a:xfrm flipH="false" flipV="false" rot="0">
              <a:off x="0" y="0"/>
              <a:ext cx="765885" cy="285008"/>
            </a:xfrm>
            <a:custGeom>
              <a:avLst/>
              <a:gdLst/>
              <a:ahLst/>
              <a:cxnLst/>
              <a:rect r="r" b="b" t="t" l="l"/>
              <a:pathLst>
                <a:path h="285008" w="765885">
                  <a:moveTo>
                    <a:pt x="0" y="0"/>
                  </a:moveTo>
                  <a:lnTo>
                    <a:pt x="765885" y="0"/>
                  </a:lnTo>
                  <a:lnTo>
                    <a:pt x="765885" y="285008"/>
                  </a:lnTo>
                  <a:lnTo>
                    <a:pt x="0" y="285008"/>
                  </a:lnTo>
                  <a:close/>
                </a:path>
              </a:pathLst>
            </a:custGeom>
            <a:solidFill>
              <a:srgbClr val="F5F5F5"/>
            </a:solidFill>
          </p:spPr>
        </p:sp>
        <p:sp>
          <p:nvSpPr>
            <p:cNvPr name="TextBox 16" id="16"/>
            <p:cNvSpPr txBox="true"/>
            <p:nvPr/>
          </p:nvSpPr>
          <p:spPr>
            <a:xfrm>
              <a:off x="0" y="-28575"/>
              <a:ext cx="765885" cy="313583"/>
            </a:xfrm>
            <a:prstGeom prst="rect">
              <a:avLst/>
            </a:prstGeom>
          </p:spPr>
          <p:txBody>
            <a:bodyPr anchor="ctr" rtlCol="false" tIns="50800" lIns="50800" bIns="50800" rIns="50800"/>
            <a:lstStyle/>
            <a:p>
              <a:pPr algn="ctr">
                <a:lnSpc>
                  <a:spcPts val="1869"/>
                </a:lnSpc>
              </a:pPr>
            </a:p>
          </p:txBody>
        </p:sp>
      </p:grpSp>
      <p:grpSp>
        <p:nvGrpSpPr>
          <p:cNvPr name="Group 17" id="17"/>
          <p:cNvGrpSpPr/>
          <p:nvPr/>
        </p:nvGrpSpPr>
        <p:grpSpPr>
          <a:xfrm rot="0">
            <a:off x="639567" y="1182238"/>
            <a:ext cx="3385945" cy="568672"/>
            <a:chOff x="0" y="0"/>
            <a:chExt cx="4514594" cy="758229"/>
          </a:xfrm>
        </p:grpSpPr>
        <p:sp>
          <p:nvSpPr>
            <p:cNvPr name="Freeform 18" id="1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9" id="1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20" id="20"/>
          <p:cNvGrpSpPr>
            <a:grpSpLocks noChangeAspect="true"/>
          </p:cNvGrpSpPr>
          <p:nvPr/>
        </p:nvGrpSpPr>
        <p:grpSpPr>
          <a:xfrm rot="0">
            <a:off x="8469692" y="6276204"/>
            <a:ext cx="369918" cy="369918"/>
            <a:chOff x="6705600" y="1371600"/>
            <a:chExt cx="10972800" cy="10972800"/>
          </a:xfrm>
        </p:grpSpPr>
        <p:sp>
          <p:nvSpPr>
            <p:cNvPr name="Freeform 21" id="2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pic>
        <p:nvPicPr>
          <p:cNvPr name="Picture 22" id="22">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4166" t="0" r="2514" b="0"/>
          <a:stretch>
            <a:fillRect/>
          </a:stretch>
        </p:blipFill>
        <p:spPr>
          <a:xfrm flipH="false" flipV="false" rot="0">
            <a:off x="2655724" y="5571354"/>
            <a:ext cx="3748657" cy="2539155"/>
          </a:xfrm>
          <a:prstGeom prst="rect">
            <a:avLst/>
          </a:prstGeom>
        </p:spPr>
      </p:pic>
      <p:sp>
        <p:nvSpPr>
          <p:cNvPr name="TextBox 23" id="23"/>
          <p:cNvSpPr txBox="true"/>
          <p:nvPr/>
        </p:nvSpPr>
        <p:spPr>
          <a:xfrm rot="0">
            <a:off x="2483019" y="2900996"/>
            <a:ext cx="4729867" cy="1546225"/>
          </a:xfrm>
          <a:prstGeom prst="rect">
            <a:avLst/>
          </a:prstGeom>
        </p:spPr>
        <p:txBody>
          <a:bodyPr anchor="t" rtlCol="false" tIns="0" lIns="0" bIns="0" rIns="0">
            <a:spAutoFit/>
          </a:bodyPr>
          <a:lstStyle/>
          <a:p>
            <a:pPr algn="just">
              <a:lnSpc>
                <a:spcPts val="6049"/>
              </a:lnSpc>
            </a:pPr>
            <a:r>
              <a:rPr lang="en-US" sz="5499" spc="725">
                <a:solidFill>
                  <a:srgbClr val="000000"/>
                </a:solidFill>
                <a:latin typeface="Open Sauce Medium"/>
                <a:ea typeface="Open Sauce Medium"/>
                <a:cs typeface="Open Sauce Medium"/>
                <a:sym typeface="Open Sauce Medium"/>
              </a:rPr>
              <a:t>RESEARCH PROBLEMS</a:t>
            </a:r>
          </a:p>
        </p:txBody>
      </p:sp>
      <p:sp>
        <p:nvSpPr>
          <p:cNvPr name="TextBox 24" id="24"/>
          <p:cNvSpPr txBox="true"/>
          <p:nvPr/>
        </p:nvSpPr>
        <p:spPr>
          <a:xfrm rot="0">
            <a:off x="9054139" y="2432363"/>
            <a:ext cx="7472227" cy="56832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does personalized content impact learning outcomes in children aged 10-12?</a:t>
            </a:r>
          </a:p>
        </p:txBody>
      </p:sp>
      <p:sp>
        <p:nvSpPr>
          <p:cNvPr name="TextBox 25" id="25"/>
          <p:cNvSpPr txBox="true"/>
          <p:nvPr/>
        </p:nvSpPr>
        <p:spPr>
          <a:xfrm rot="0">
            <a:off x="9144000" y="3717696"/>
            <a:ext cx="7472227" cy="56832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Can predictive analytics effectively identify at-risk students before noticeable declines in performance</a:t>
            </a:r>
          </a:p>
        </p:txBody>
      </p:sp>
      <p:sp>
        <p:nvSpPr>
          <p:cNvPr name="TextBox 26" id="26"/>
          <p:cNvSpPr txBox="true"/>
          <p:nvPr/>
        </p:nvSpPr>
        <p:spPr>
          <a:xfrm rot="0">
            <a:off x="9144000" y="5003029"/>
            <a:ext cx="7472227" cy="56832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role does real-time data play in educational content adaptation?</a:t>
            </a:r>
          </a:p>
        </p:txBody>
      </p:sp>
      <p:sp>
        <p:nvSpPr>
          <p:cNvPr name="TextBox 27" id="27"/>
          <p:cNvSpPr txBox="true"/>
          <p:nvPr/>
        </p:nvSpPr>
        <p:spPr>
          <a:xfrm rot="0">
            <a:off x="9144000" y="6285729"/>
            <a:ext cx="7472227" cy="56832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advantages does dynamic difficulty scaling offer over traditional static content delivery?</a:t>
            </a:r>
          </a:p>
        </p:txBody>
      </p:sp>
      <p:grpSp>
        <p:nvGrpSpPr>
          <p:cNvPr name="Group 28" id="28"/>
          <p:cNvGrpSpPr/>
          <p:nvPr/>
        </p:nvGrpSpPr>
        <p:grpSpPr>
          <a:xfrm rot="0">
            <a:off x="0" y="9543575"/>
            <a:ext cx="18613647" cy="1028097"/>
            <a:chOff x="0" y="0"/>
            <a:chExt cx="4902360" cy="270774"/>
          </a:xfrm>
        </p:grpSpPr>
        <p:sp>
          <p:nvSpPr>
            <p:cNvPr name="Freeform 29" id="29"/>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0" id="30"/>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31" id="31"/>
          <p:cNvSpPr txBox="true"/>
          <p:nvPr/>
        </p:nvSpPr>
        <p:spPr>
          <a:xfrm rot="0">
            <a:off x="9283358" y="3129243"/>
            <a:ext cx="7015575" cy="409575"/>
          </a:xfrm>
          <a:prstGeom prst="rect">
            <a:avLst/>
          </a:prstGeom>
        </p:spPr>
        <p:txBody>
          <a:bodyPr anchor="t" rtlCol="false" tIns="0" lIns="0" bIns="0" rIns="0">
            <a:spAutoFit/>
          </a:bodyPr>
          <a:lstStyle/>
          <a:p>
            <a:pPr algn="l">
              <a:lnSpc>
                <a:spcPts val="1649"/>
              </a:lnSpc>
            </a:pPr>
            <a:r>
              <a:rPr lang="en-US" sz="1499" spc="47">
                <a:solidFill>
                  <a:srgbClr val="000000"/>
                </a:solidFill>
                <a:latin typeface="Open Sauce Medium"/>
                <a:ea typeface="Open Sauce Medium"/>
                <a:cs typeface="Open Sauce Medium"/>
                <a:sym typeface="Open Sauce Medium"/>
              </a:rPr>
              <a:t>addressing individual strengths and weaknesses, promoting better engagement</a:t>
            </a:r>
          </a:p>
        </p:txBody>
      </p:sp>
      <p:sp>
        <p:nvSpPr>
          <p:cNvPr name="TextBox 32" id="32"/>
          <p:cNvSpPr txBox="true"/>
          <p:nvPr/>
        </p:nvSpPr>
        <p:spPr>
          <a:xfrm rot="0">
            <a:off x="9306824" y="4409846"/>
            <a:ext cx="7453961" cy="209550"/>
          </a:xfrm>
          <a:prstGeom prst="rect">
            <a:avLst/>
          </a:prstGeom>
        </p:spPr>
        <p:txBody>
          <a:bodyPr anchor="t" rtlCol="false" tIns="0" lIns="0" bIns="0" rIns="0">
            <a:spAutoFit/>
          </a:bodyPr>
          <a:lstStyle/>
          <a:p>
            <a:pPr algn="l">
              <a:lnSpc>
                <a:spcPts val="1649"/>
              </a:lnSpc>
            </a:pPr>
            <a:r>
              <a:rPr lang="en-US" sz="1499" spc="47">
                <a:solidFill>
                  <a:srgbClr val="000000"/>
                </a:solidFill>
                <a:latin typeface="Open Sauce Medium"/>
                <a:ea typeface="Open Sauce Medium"/>
                <a:cs typeface="Open Sauce Medium"/>
                <a:sym typeface="Open Sauce Medium"/>
              </a:rPr>
              <a:t> analyzing patterns and predicting trends, spot who might need extra help</a:t>
            </a:r>
          </a:p>
        </p:txBody>
      </p:sp>
      <p:sp>
        <p:nvSpPr>
          <p:cNvPr name="TextBox 33" id="33"/>
          <p:cNvSpPr txBox="true"/>
          <p:nvPr/>
        </p:nvSpPr>
        <p:spPr>
          <a:xfrm rot="0">
            <a:off x="9372326" y="5695179"/>
            <a:ext cx="7015575" cy="409575"/>
          </a:xfrm>
          <a:prstGeom prst="rect">
            <a:avLst/>
          </a:prstGeom>
        </p:spPr>
        <p:txBody>
          <a:bodyPr anchor="t" rtlCol="false" tIns="0" lIns="0" bIns="0" rIns="0">
            <a:spAutoFit/>
          </a:bodyPr>
          <a:lstStyle/>
          <a:p>
            <a:pPr algn="l">
              <a:lnSpc>
                <a:spcPts val="1649"/>
              </a:lnSpc>
            </a:pPr>
            <a:r>
              <a:rPr lang="en-US" sz="1499" spc="47">
                <a:solidFill>
                  <a:srgbClr val="000000"/>
                </a:solidFill>
                <a:latin typeface="Open Sauce Medium"/>
                <a:ea typeface="Open Sauce Medium"/>
                <a:cs typeface="Open Sauce Medium"/>
                <a:sym typeface="Open Sauce Medium"/>
              </a:rPr>
              <a:t>immediate adjustments to the learning material, each student needs at that moment</a:t>
            </a:r>
          </a:p>
        </p:txBody>
      </p:sp>
      <p:sp>
        <p:nvSpPr>
          <p:cNvPr name="TextBox 34" id="34"/>
          <p:cNvSpPr txBox="true"/>
          <p:nvPr/>
        </p:nvSpPr>
        <p:spPr>
          <a:xfrm rot="0">
            <a:off x="9372326" y="6977879"/>
            <a:ext cx="7015575" cy="209550"/>
          </a:xfrm>
          <a:prstGeom prst="rect">
            <a:avLst/>
          </a:prstGeom>
        </p:spPr>
        <p:txBody>
          <a:bodyPr anchor="t" rtlCol="false" tIns="0" lIns="0" bIns="0" rIns="0">
            <a:spAutoFit/>
          </a:bodyPr>
          <a:lstStyle/>
          <a:p>
            <a:pPr algn="l">
              <a:lnSpc>
                <a:spcPts val="1649"/>
              </a:lnSpc>
            </a:pPr>
            <a:r>
              <a:rPr lang="en-US" sz="1499" spc="47">
                <a:solidFill>
                  <a:srgbClr val="000000"/>
                </a:solidFill>
                <a:latin typeface="Open Sauce Medium"/>
                <a:ea typeface="Open Sauce Medium"/>
                <a:cs typeface="Open Sauce Medium"/>
                <a:sym typeface="Open Sauce Medium"/>
              </a:rPr>
              <a:t>provides challenges appropriate to the student's current capability</a:t>
            </a:r>
          </a:p>
        </p:txBody>
      </p:sp>
      <p:grpSp>
        <p:nvGrpSpPr>
          <p:cNvPr name="Group 35" id="35"/>
          <p:cNvGrpSpPr/>
          <p:nvPr/>
        </p:nvGrpSpPr>
        <p:grpSpPr>
          <a:xfrm rot="0">
            <a:off x="385627" y="9657875"/>
            <a:ext cx="16230600" cy="301625"/>
            <a:chOff x="0" y="0"/>
            <a:chExt cx="21640800" cy="402167"/>
          </a:xfrm>
        </p:grpSpPr>
        <p:sp>
          <p:nvSpPr>
            <p:cNvPr name="TextBox 36" id="36"/>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37" id="37"/>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8" id="38"/>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465968" cy="963386"/>
            <a:chOff x="0" y="0"/>
            <a:chExt cx="912848" cy="253731"/>
          </a:xfrm>
        </p:grpSpPr>
        <p:sp>
          <p:nvSpPr>
            <p:cNvPr name="Freeform 7" id="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8" id="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4691519" y="6522102"/>
            <a:ext cx="4452481" cy="1406525"/>
          </a:xfrm>
          <a:prstGeom prst="rect">
            <a:avLst/>
          </a:prstGeom>
        </p:spPr>
        <p:txBody>
          <a:bodyPr anchor="t" rtlCol="false" tIns="0" lIns="0" bIns="0" rIns="0">
            <a:spAutoFit/>
          </a:bodyPr>
          <a:lstStyle/>
          <a:p>
            <a:pPr algn="l">
              <a:lnSpc>
                <a:spcPts val="2800"/>
              </a:lnSpc>
            </a:pPr>
            <a:r>
              <a:rPr lang="en-US" sz="2000">
                <a:solidFill>
                  <a:srgbClr val="000000"/>
                </a:solidFill>
                <a:latin typeface="Open Sauce Medium"/>
                <a:ea typeface="Open Sauce Medium"/>
                <a:cs typeface="Open Sauce Medium"/>
                <a:sym typeface="Open Sauce Medium"/>
              </a:rPr>
              <a:t>Design personalized learning content that adapts dynamically to the student’s progress.</a:t>
            </a:r>
          </a:p>
          <a:p>
            <a:pPr algn="l">
              <a:lnSpc>
                <a:spcPts val="2800"/>
              </a:lnSpc>
              <a:spcBef>
                <a:spcPct val="0"/>
              </a:spcBef>
            </a:pPr>
          </a:p>
        </p:txBody>
      </p:sp>
      <p:grpSp>
        <p:nvGrpSpPr>
          <p:cNvPr name="Group 10" id="10"/>
          <p:cNvGrpSpPr/>
          <p:nvPr/>
        </p:nvGrpSpPr>
        <p:grpSpPr>
          <a:xfrm rot="0">
            <a:off x="3417346" y="4493536"/>
            <a:ext cx="898829" cy="939201"/>
            <a:chOff x="0" y="0"/>
            <a:chExt cx="1198439" cy="1252268"/>
          </a:xfrm>
        </p:grpSpPr>
        <p:grpSp>
          <p:nvGrpSpPr>
            <p:cNvPr name="Group 11" id="11"/>
            <p:cNvGrpSpPr/>
            <p:nvPr/>
          </p:nvGrpSpPr>
          <p:grpSpPr>
            <a:xfrm rot="0">
              <a:off x="0" y="0"/>
              <a:ext cx="1198439" cy="1252268"/>
              <a:chOff x="0" y="0"/>
              <a:chExt cx="354711" cy="370643"/>
            </a:xfrm>
          </p:grpSpPr>
          <p:sp>
            <p:nvSpPr>
              <p:cNvPr name="Freeform 12" id="1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3" id="1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01</a:t>
              </a:r>
            </a:p>
          </p:txBody>
        </p:sp>
      </p:grpSp>
      <p:grpSp>
        <p:nvGrpSpPr>
          <p:cNvPr name="Group 15" id="15"/>
          <p:cNvGrpSpPr/>
          <p:nvPr/>
        </p:nvGrpSpPr>
        <p:grpSpPr>
          <a:xfrm rot="0">
            <a:off x="9565018" y="4478643"/>
            <a:ext cx="898829" cy="939201"/>
            <a:chOff x="0" y="0"/>
            <a:chExt cx="1198439" cy="1252268"/>
          </a:xfrm>
        </p:grpSpPr>
        <p:grpSp>
          <p:nvGrpSpPr>
            <p:cNvPr name="Group 16" id="16"/>
            <p:cNvGrpSpPr/>
            <p:nvPr/>
          </p:nvGrpSpPr>
          <p:grpSpPr>
            <a:xfrm rot="0">
              <a:off x="0" y="0"/>
              <a:ext cx="1198439" cy="1252268"/>
              <a:chOff x="0" y="0"/>
              <a:chExt cx="354711" cy="370643"/>
            </a:xfrm>
          </p:grpSpPr>
          <p:sp>
            <p:nvSpPr>
              <p:cNvPr name="Freeform 17" id="1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8" id="1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02</a:t>
              </a:r>
            </a:p>
          </p:txBody>
        </p:sp>
      </p:grpSp>
      <p:grpSp>
        <p:nvGrpSpPr>
          <p:cNvPr name="Group 20" id="20"/>
          <p:cNvGrpSpPr/>
          <p:nvPr/>
        </p:nvGrpSpPr>
        <p:grpSpPr>
          <a:xfrm rot="0">
            <a:off x="3417346" y="6491288"/>
            <a:ext cx="898829" cy="939201"/>
            <a:chOff x="0" y="0"/>
            <a:chExt cx="1198439" cy="1252268"/>
          </a:xfrm>
        </p:grpSpPr>
        <p:grpSp>
          <p:nvGrpSpPr>
            <p:cNvPr name="Group 21" id="21"/>
            <p:cNvGrpSpPr/>
            <p:nvPr/>
          </p:nvGrpSpPr>
          <p:grpSpPr>
            <a:xfrm rot="0">
              <a:off x="0" y="0"/>
              <a:ext cx="1198439" cy="1252268"/>
              <a:chOff x="0" y="0"/>
              <a:chExt cx="354711" cy="370643"/>
            </a:xfrm>
          </p:grpSpPr>
          <p:sp>
            <p:nvSpPr>
              <p:cNvPr name="Freeform 22" id="2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3" id="2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03</a:t>
              </a:r>
            </a:p>
          </p:txBody>
        </p:sp>
      </p:grpSp>
      <p:grpSp>
        <p:nvGrpSpPr>
          <p:cNvPr name="Group 25" id="25"/>
          <p:cNvGrpSpPr/>
          <p:nvPr/>
        </p:nvGrpSpPr>
        <p:grpSpPr>
          <a:xfrm rot="0">
            <a:off x="9565018" y="6491288"/>
            <a:ext cx="898829" cy="939201"/>
            <a:chOff x="0" y="0"/>
            <a:chExt cx="1198439" cy="1252268"/>
          </a:xfrm>
        </p:grpSpPr>
        <p:grpSp>
          <p:nvGrpSpPr>
            <p:cNvPr name="Group 26" id="26"/>
            <p:cNvGrpSpPr/>
            <p:nvPr/>
          </p:nvGrpSpPr>
          <p:grpSpPr>
            <a:xfrm rot="0">
              <a:off x="0" y="0"/>
              <a:ext cx="1198439" cy="1252268"/>
              <a:chOff x="0" y="0"/>
              <a:chExt cx="354711" cy="370643"/>
            </a:xfrm>
          </p:grpSpPr>
          <p:sp>
            <p:nvSpPr>
              <p:cNvPr name="Freeform 27" id="2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8" id="2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ea typeface="Open Sauce Medium"/>
                  <a:cs typeface="Open Sauce Medium"/>
                  <a:sym typeface="Open Sauce Medium"/>
                </a:rPr>
                <a:t>04</a:t>
              </a:r>
            </a:p>
          </p:txBody>
        </p:sp>
      </p:grpSp>
      <p:grpSp>
        <p:nvGrpSpPr>
          <p:cNvPr name="Group 30" id="30"/>
          <p:cNvGrpSpPr/>
          <p:nvPr/>
        </p:nvGrpSpPr>
        <p:grpSpPr>
          <a:xfrm rot="0">
            <a:off x="639567" y="1182238"/>
            <a:ext cx="3385945" cy="568672"/>
            <a:chOff x="0" y="0"/>
            <a:chExt cx="4514594" cy="758229"/>
          </a:xfrm>
        </p:grpSpPr>
        <p:sp>
          <p:nvSpPr>
            <p:cNvPr name="Freeform 31" id="3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32" id="3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33" id="33"/>
          <p:cNvSpPr txBox="true"/>
          <p:nvPr/>
        </p:nvSpPr>
        <p:spPr>
          <a:xfrm rot="0">
            <a:off x="4690766" y="4518983"/>
            <a:ext cx="4453234" cy="1323583"/>
          </a:xfrm>
          <a:prstGeom prst="rect">
            <a:avLst/>
          </a:prstGeom>
        </p:spPr>
        <p:txBody>
          <a:bodyPr anchor="t" rtlCol="false" tIns="0" lIns="0" bIns="0" rIns="0">
            <a:spAutoFit/>
          </a:bodyPr>
          <a:lstStyle/>
          <a:p>
            <a:pPr algn="l">
              <a:lnSpc>
                <a:spcPts val="2648"/>
              </a:lnSpc>
              <a:spcBef>
                <a:spcPct val="0"/>
              </a:spcBef>
            </a:pPr>
            <a:r>
              <a:rPr lang="en-US" sz="1891">
                <a:solidFill>
                  <a:srgbClr val="000000"/>
                </a:solidFill>
                <a:latin typeface="Open Sauce Medium"/>
                <a:ea typeface="Open Sauce Medium"/>
                <a:cs typeface="Open Sauce Medium"/>
                <a:sym typeface="Open Sauce Medium"/>
              </a:rPr>
              <a:t>Develop and implement a data collection framework that respects privacy and accurately captures necessary metrics</a:t>
            </a:r>
          </a:p>
        </p:txBody>
      </p:sp>
      <p:sp>
        <p:nvSpPr>
          <p:cNvPr name="TextBox 34" id="34"/>
          <p:cNvSpPr txBox="true"/>
          <p:nvPr/>
        </p:nvSpPr>
        <p:spPr>
          <a:xfrm rot="0">
            <a:off x="10791591" y="4509458"/>
            <a:ext cx="5321520"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Create predictive models that forecast learning trajectories and identify needs for early intervention.</a:t>
            </a:r>
          </a:p>
        </p:txBody>
      </p:sp>
      <p:sp>
        <p:nvSpPr>
          <p:cNvPr name="TextBox 35" id="35"/>
          <p:cNvSpPr txBox="true"/>
          <p:nvPr/>
        </p:nvSpPr>
        <p:spPr>
          <a:xfrm rot="0">
            <a:off x="10791591" y="6522102"/>
            <a:ext cx="5321520" cy="140652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Implement real-time content adaptability, ensuring that the educational material is continuously aligned with the student's current needs.</a:t>
            </a:r>
          </a:p>
        </p:txBody>
      </p:sp>
      <p:sp>
        <p:nvSpPr>
          <p:cNvPr name="TextBox 36" id="36"/>
          <p:cNvSpPr txBox="true"/>
          <p:nvPr/>
        </p:nvSpPr>
        <p:spPr>
          <a:xfrm rot="0">
            <a:off x="3422550" y="2605393"/>
            <a:ext cx="11442900" cy="828675"/>
          </a:xfrm>
          <a:prstGeom prst="rect">
            <a:avLst/>
          </a:prstGeom>
        </p:spPr>
        <p:txBody>
          <a:bodyPr anchor="t" rtlCol="false" tIns="0" lIns="0" bIns="0" rIns="0">
            <a:spAutoFit/>
          </a:bodyPr>
          <a:lstStyle/>
          <a:p>
            <a:pPr algn="ctr">
              <a:lnSpc>
                <a:spcPts val="6599"/>
              </a:lnSpc>
            </a:pPr>
            <a:r>
              <a:rPr lang="en-US" sz="5499">
                <a:solidFill>
                  <a:srgbClr val="000000"/>
                </a:solidFill>
                <a:latin typeface="Open Sauce Medium"/>
                <a:ea typeface="Open Sauce Medium"/>
                <a:cs typeface="Open Sauce Medium"/>
                <a:sym typeface="Open Sauce Medium"/>
              </a:rPr>
              <a:t>SUB OBJECTIVES</a:t>
            </a:r>
          </a:p>
        </p:txBody>
      </p:sp>
      <p:grpSp>
        <p:nvGrpSpPr>
          <p:cNvPr name="Group 37" id="37"/>
          <p:cNvGrpSpPr/>
          <p:nvPr/>
        </p:nvGrpSpPr>
        <p:grpSpPr>
          <a:xfrm rot="0">
            <a:off x="0" y="9543575"/>
            <a:ext cx="18613647" cy="1028097"/>
            <a:chOff x="0" y="0"/>
            <a:chExt cx="4902360" cy="270774"/>
          </a:xfrm>
        </p:grpSpPr>
        <p:sp>
          <p:nvSpPr>
            <p:cNvPr name="Freeform 38" id="38"/>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9" id="39"/>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40" id="40"/>
          <p:cNvGrpSpPr/>
          <p:nvPr/>
        </p:nvGrpSpPr>
        <p:grpSpPr>
          <a:xfrm rot="0">
            <a:off x="663941" y="9763053"/>
            <a:ext cx="16230600" cy="301625"/>
            <a:chOff x="0" y="0"/>
            <a:chExt cx="21640800" cy="402167"/>
          </a:xfrm>
        </p:grpSpPr>
        <p:sp>
          <p:nvSpPr>
            <p:cNvPr name="TextBox 41" id="41"/>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42" id="42"/>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43" id="43"/>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1091768" y="8083526"/>
            <a:ext cx="1674052" cy="644131"/>
          </a:xfrm>
          <a:custGeom>
            <a:avLst/>
            <a:gdLst/>
            <a:ahLst/>
            <a:cxnLst/>
            <a:rect r="r" b="b" t="t" l="l"/>
            <a:pathLst>
              <a:path h="644131" w="1674052">
                <a:moveTo>
                  <a:pt x="0" y="0"/>
                </a:moveTo>
                <a:lnTo>
                  <a:pt x="1674053" y="0"/>
                </a:lnTo>
                <a:lnTo>
                  <a:pt x="1674053" y="644131"/>
                </a:lnTo>
                <a:lnTo>
                  <a:pt x="0" y="644131"/>
                </a:lnTo>
                <a:lnTo>
                  <a:pt x="0" y="0"/>
                </a:lnTo>
                <a:close/>
              </a:path>
            </a:pathLst>
          </a:custGeom>
          <a:blipFill>
            <a:blip r:embed="rId4"/>
            <a:stretch>
              <a:fillRect l="0" t="0" r="0" b="0"/>
            </a:stretch>
          </a:blipFill>
        </p:spPr>
      </p:sp>
      <p:sp>
        <p:nvSpPr>
          <p:cNvPr name="Freeform 7" id="7"/>
          <p:cNvSpPr/>
          <p:nvPr/>
        </p:nvSpPr>
        <p:spPr>
          <a:xfrm flipH="false" flipV="false" rot="0">
            <a:off x="2288338" y="8079099"/>
            <a:ext cx="2460384" cy="699078"/>
          </a:xfrm>
          <a:custGeom>
            <a:avLst/>
            <a:gdLst/>
            <a:ahLst/>
            <a:cxnLst/>
            <a:rect r="r" b="b" t="t" l="l"/>
            <a:pathLst>
              <a:path h="699078" w="2460384">
                <a:moveTo>
                  <a:pt x="0" y="0"/>
                </a:moveTo>
                <a:lnTo>
                  <a:pt x="2460385" y="0"/>
                </a:lnTo>
                <a:lnTo>
                  <a:pt x="2460385" y="699078"/>
                </a:lnTo>
                <a:lnTo>
                  <a:pt x="0" y="699078"/>
                </a:lnTo>
                <a:lnTo>
                  <a:pt x="0" y="0"/>
                </a:lnTo>
                <a:close/>
              </a:path>
            </a:pathLst>
          </a:custGeom>
          <a:blipFill>
            <a:blip r:embed="rId5"/>
            <a:stretch>
              <a:fillRect l="-22918" t="-60494" r="-21876" b="-65994"/>
            </a:stretch>
          </a:blipFill>
        </p:spPr>
      </p:sp>
      <p:sp>
        <p:nvSpPr>
          <p:cNvPr name="Freeform 8" id="8"/>
          <p:cNvSpPr/>
          <p:nvPr/>
        </p:nvSpPr>
        <p:spPr>
          <a:xfrm flipH="false" flipV="false" rot="0">
            <a:off x="9067282" y="8129618"/>
            <a:ext cx="1748261" cy="598039"/>
          </a:xfrm>
          <a:custGeom>
            <a:avLst/>
            <a:gdLst/>
            <a:ahLst/>
            <a:cxnLst/>
            <a:rect r="r" b="b" t="t" l="l"/>
            <a:pathLst>
              <a:path h="598039" w="1748261">
                <a:moveTo>
                  <a:pt x="0" y="0"/>
                </a:moveTo>
                <a:lnTo>
                  <a:pt x="1748261" y="0"/>
                </a:lnTo>
                <a:lnTo>
                  <a:pt x="1748261" y="598039"/>
                </a:lnTo>
                <a:lnTo>
                  <a:pt x="0" y="598039"/>
                </a:lnTo>
                <a:lnTo>
                  <a:pt x="0" y="0"/>
                </a:lnTo>
                <a:close/>
              </a:path>
            </a:pathLst>
          </a:custGeom>
          <a:blipFill>
            <a:blip r:embed="rId6"/>
            <a:stretch>
              <a:fillRect l="0" t="-54825" r="-10600" b="-60722"/>
            </a:stretch>
          </a:blipFill>
        </p:spPr>
      </p:sp>
      <p:sp>
        <p:nvSpPr>
          <p:cNvPr name="Freeform 9" id="9"/>
          <p:cNvSpPr/>
          <p:nvPr/>
        </p:nvSpPr>
        <p:spPr>
          <a:xfrm flipH="false" flipV="false" rot="0">
            <a:off x="4928152" y="8181780"/>
            <a:ext cx="1181226" cy="493716"/>
          </a:xfrm>
          <a:custGeom>
            <a:avLst/>
            <a:gdLst/>
            <a:ahLst/>
            <a:cxnLst/>
            <a:rect r="r" b="b" t="t" l="l"/>
            <a:pathLst>
              <a:path h="493716" w="1181226">
                <a:moveTo>
                  <a:pt x="0" y="0"/>
                </a:moveTo>
                <a:lnTo>
                  <a:pt x="1181226" y="0"/>
                </a:lnTo>
                <a:lnTo>
                  <a:pt x="1181226" y="493716"/>
                </a:lnTo>
                <a:lnTo>
                  <a:pt x="0" y="493716"/>
                </a:lnTo>
                <a:lnTo>
                  <a:pt x="0" y="0"/>
                </a:lnTo>
                <a:close/>
              </a:path>
            </a:pathLst>
          </a:custGeom>
          <a:blipFill>
            <a:blip r:embed="rId7"/>
            <a:stretch>
              <a:fillRect l="0" t="0" r="0" b="0"/>
            </a:stretch>
          </a:blipFill>
        </p:spPr>
      </p:sp>
      <p:sp>
        <p:nvSpPr>
          <p:cNvPr name="Freeform 10" id="10"/>
          <p:cNvSpPr/>
          <p:nvPr/>
        </p:nvSpPr>
        <p:spPr>
          <a:xfrm flipH="false" flipV="false" rot="0">
            <a:off x="6381275" y="8208852"/>
            <a:ext cx="2409782" cy="439571"/>
          </a:xfrm>
          <a:custGeom>
            <a:avLst/>
            <a:gdLst/>
            <a:ahLst/>
            <a:cxnLst/>
            <a:rect r="r" b="b" t="t" l="l"/>
            <a:pathLst>
              <a:path h="439571" w="2409782">
                <a:moveTo>
                  <a:pt x="0" y="0"/>
                </a:moveTo>
                <a:lnTo>
                  <a:pt x="2409782" y="0"/>
                </a:lnTo>
                <a:lnTo>
                  <a:pt x="2409782" y="439571"/>
                </a:lnTo>
                <a:lnTo>
                  <a:pt x="0" y="439571"/>
                </a:lnTo>
                <a:lnTo>
                  <a:pt x="0" y="0"/>
                </a:lnTo>
                <a:close/>
              </a:path>
            </a:pathLst>
          </a:custGeom>
          <a:blipFill>
            <a:blip r:embed="rId8"/>
            <a:stretch>
              <a:fillRect l="0" t="-106086" r="0" b="-102282"/>
            </a:stretch>
          </a:blipFill>
        </p:spPr>
      </p:sp>
      <p:grpSp>
        <p:nvGrpSpPr>
          <p:cNvPr name="Group 11" id="11"/>
          <p:cNvGrpSpPr/>
          <p:nvPr/>
        </p:nvGrpSpPr>
        <p:grpSpPr>
          <a:xfrm rot="0">
            <a:off x="400792" y="890649"/>
            <a:ext cx="3465968" cy="963386"/>
            <a:chOff x="0" y="0"/>
            <a:chExt cx="912848" cy="253731"/>
          </a:xfrm>
        </p:grpSpPr>
        <p:sp>
          <p:nvSpPr>
            <p:cNvPr name="Freeform 12" id="12"/>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3" id="13"/>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grpSp>
        <p:nvGrpSpPr>
          <p:cNvPr name="Group 14" id="14"/>
          <p:cNvGrpSpPr/>
          <p:nvPr/>
        </p:nvGrpSpPr>
        <p:grpSpPr>
          <a:xfrm rot="0">
            <a:off x="639567" y="1182238"/>
            <a:ext cx="3385945" cy="568672"/>
            <a:chOff x="0" y="0"/>
            <a:chExt cx="4514594" cy="758229"/>
          </a:xfrm>
        </p:grpSpPr>
        <p:sp>
          <p:nvSpPr>
            <p:cNvPr name="Freeform 15" id="15"/>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9"/>
              <a:stretch>
                <a:fillRect l="0" t="0" r="0" b="0"/>
              </a:stretch>
            </a:blipFill>
          </p:spPr>
        </p:sp>
        <p:sp>
          <p:nvSpPr>
            <p:cNvPr name="TextBox 16" id="16"/>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7" id="17"/>
          <p:cNvGrpSpPr/>
          <p:nvPr/>
        </p:nvGrpSpPr>
        <p:grpSpPr>
          <a:xfrm rot="0">
            <a:off x="0" y="9543575"/>
            <a:ext cx="18613647" cy="1028097"/>
            <a:chOff x="0" y="0"/>
            <a:chExt cx="4902360" cy="270774"/>
          </a:xfrm>
        </p:grpSpPr>
        <p:sp>
          <p:nvSpPr>
            <p:cNvPr name="Freeform 18" id="18"/>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9" id="19"/>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20" id="20"/>
          <p:cNvSpPr/>
          <p:nvPr/>
        </p:nvSpPr>
        <p:spPr>
          <a:xfrm flipH="false" flipV="false" rot="0">
            <a:off x="8516949" y="3861060"/>
            <a:ext cx="3411845" cy="3403316"/>
          </a:xfrm>
          <a:custGeom>
            <a:avLst/>
            <a:gdLst/>
            <a:ahLst/>
            <a:cxnLst/>
            <a:rect r="r" b="b" t="t" l="l"/>
            <a:pathLst>
              <a:path h="3403316" w="3411845">
                <a:moveTo>
                  <a:pt x="0" y="0"/>
                </a:moveTo>
                <a:lnTo>
                  <a:pt x="3411846" y="0"/>
                </a:lnTo>
                <a:lnTo>
                  <a:pt x="3411846" y="3403316"/>
                </a:lnTo>
                <a:lnTo>
                  <a:pt x="0" y="34033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2785930" y="4350550"/>
            <a:ext cx="2736463"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ea typeface="Open Sauce Medium"/>
                <a:cs typeface="Open Sauce Medium"/>
                <a:sym typeface="Open Sauce Medium"/>
              </a:rPr>
              <a:t>TECHNOLOGIES</a:t>
            </a:r>
          </a:p>
        </p:txBody>
      </p:sp>
      <p:sp>
        <p:nvSpPr>
          <p:cNvPr name="TextBox 22" id="22"/>
          <p:cNvSpPr txBox="true"/>
          <p:nvPr/>
        </p:nvSpPr>
        <p:spPr>
          <a:xfrm rot="0">
            <a:off x="2785930" y="5020795"/>
            <a:ext cx="2945329" cy="16527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Light"/>
                <a:ea typeface="Open Sauce Light"/>
                <a:cs typeface="Open Sauce Light"/>
                <a:sym typeface="Open Sauce Light"/>
              </a:rPr>
              <a:t>MERN</a:t>
            </a:r>
          </a:p>
          <a:p>
            <a:pPr algn="l">
              <a:lnSpc>
                <a:spcPts val="2646"/>
              </a:lnSpc>
            </a:pPr>
            <a:r>
              <a:rPr lang="en-US" sz="1800">
                <a:solidFill>
                  <a:srgbClr val="000000"/>
                </a:solidFill>
                <a:latin typeface="Open Sauce Light"/>
                <a:ea typeface="Open Sauce Light"/>
                <a:cs typeface="Open Sauce Light"/>
                <a:sym typeface="Open Sauce Light"/>
              </a:rPr>
              <a:t>Tensorflow</a:t>
            </a:r>
          </a:p>
          <a:p>
            <a:pPr algn="l">
              <a:lnSpc>
                <a:spcPts val="2646"/>
              </a:lnSpc>
            </a:pPr>
            <a:r>
              <a:rPr lang="en-US" sz="1800">
                <a:solidFill>
                  <a:srgbClr val="000000"/>
                </a:solidFill>
                <a:latin typeface="Open Sauce Light"/>
                <a:ea typeface="Open Sauce Light"/>
                <a:cs typeface="Open Sauce Light"/>
                <a:sym typeface="Open Sauce Light"/>
              </a:rPr>
              <a:t>Python</a:t>
            </a:r>
          </a:p>
          <a:p>
            <a:pPr algn="l">
              <a:lnSpc>
                <a:spcPts val="2646"/>
              </a:lnSpc>
            </a:pPr>
            <a:r>
              <a:rPr lang="en-US" sz="1800">
                <a:solidFill>
                  <a:srgbClr val="000000"/>
                </a:solidFill>
                <a:latin typeface="Open Sauce Light"/>
                <a:ea typeface="Open Sauce Light"/>
                <a:cs typeface="Open Sauce Light"/>
                <a:sym typeface="Open Sauce Light"/>
              </a:rPr>
              <a:t>AWS/Google Cloud/Azure</a:t>
            </a:r>
          </a:p>
          <a:p>
            <a:pPr algn="l">
              <a:lnSpc>
                <a:spcPts val="2646"/>
              </a:lnSpc>
            </a:pPr>
            <a:r>
              <a:rPr lang="en-US" sz="1800">
                <a:solidFill>
                  <a:srgbClr val="000000"/>
                </a:solidFill>
                <a:latin typeface="Open Sauce Light"/>
                <a:ea typeface="Open Sauce Light"/>
                <a:cs typeface="Open Sauce Light"/>
                <a:sym typeface="Open Sauce Light"/>
              </a:rPr>
              <a:t>Git</a:t>
            </a:r>
          </a:p>
        </p:txBody>
      </p:sp>
      <p:sp>
        <p:nvSpPr>
          <p:cNvPr name="TextBox 23" id="23"/>
          <p:cNvSpPr txBox="true"/>
          <p:nvPr/>
        </p:nvSpPr>
        <p:spPr>
          <a:xfrm rot="0">
            <a:off x="4154161" y="2462277"/>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Bold"/>
                <a:ea typeface="Open Sauce Bold"/>
                <a:cs typeface="Open Sauce Bold"/>
                <a:sym typeface="Open Sauce Bold"/>
              </a:rPr>
              <a:t>METHODOLOGY</a:t>
            </a:r>
          </a:p>
        </p:txBody>
      </p:sp>
      <p:grpSp>
        <p:nvGrpSpPr>
          <p:cNvPr name="Group 24" id="24"/>
          <p:cNvGrpSpPr/>
          <p:nvPr/>
        </p:nvGrpSpPr>
        <p:grpSpPr>
          <a:xfrm rot="0">
            <a:off x="663941" y="9763053"/>
            <a:ext cx="16230600" cy="301625"/>
            <a:chOff x="0" y="0"/>
            <a:chExt cx="21640800" cy="402167"/>
          </a:xfrm>
        </p:grpSpPr>
        <p:sp>
          <p:nvSpPr>
            <p:cNvPr name="TextBox 25" id="2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26" id="2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7" id="2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9032857" y="3791077"/>
            <a:ext cx="15156557" cy="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782992" y="4366615"/>
            <a:ext cx="3406482" cy="2821400"/>
            <a:chOff x="0" y="0"/>
            <a:chExt cx="897180" cy="743085"/>
          </a:xfrm>
        </p:grpSpPr>
        <p:sp>
          <p:nvSpPr>
            <p:cNvPr name="Freeform 5" id="5"/>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6" id="6"/>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grpSp>
        <p:nvGrpSpPr>
          <p:cNvPr name="Group 7" id="7"/>
          <p:cNvGrpSpPr/>
          <p:nvPr/>
        </p:nvGrpSpPr>
        <p:grpSpPr>
          <a:xfrm rot="0">
            <a:off x="5094941" y="4366615"/>
            <a:ext cx="3406482" cy="2821400"/>
            <a:chOff x="0" y="0"/>
            <a:chExt cx="897180" cy="743085"/>
          </a:xfrm>
        </p:grpSpPr>
        <p:sp>
          <p:nvSpPr>
            <p:cNvPr name="Freeform 8" id="8"/>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9" id="9"/>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grpSp>
        <p:nvGrpSpPr>
          <p:cNvPr name="Group 10" id="10"/>
          <p:cNvGrpSpPr/>
          <p:nvPr/>
        </p:nvGrpSpPr>
        <p:grpSpPr>
          <a:xfrm rot="0">
            <a:off x="9406298" y="4381721"/>
            <a:ext cx="3406482" cy="2821400"/>
            <a:chOff x="0" y="0"/>
            <a:chExt cx="897180" cy="743085"/>
          </a:xfrm>
        </p:grpSpPr>
        <p:sp>
          <p:nvSpPr>
            <p:cNvPr name="Freeform 11" id="11"/>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12" id="12"/>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sp>
        <p:nvSpPr>
          <p:cNvPr name="TextBox 13" id="13"/>
          <p:cNvSpPr txBox="true"/>
          <p:nvPr/>
        </p:nvSpPr>
        <p:spPr>
          <a:xfrm rot="0">
            <a:off x="1163054"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Software Requirement</a:t>
            </a:r>
          </a:p>
        </p:txBody>
      </p:sp>
      <p:sp>
        <p:nvSpPr>
          <p:cNvPr name="TextBox 14" id="14"/>
          <p:cNvSpPr txBox="true"/>
          <p:nvPr/>
        </p:nvSpPr>
        <p:spPr>
          <a:xfrm rot="0">
            <a:off x="290902" y="2326556"/>
            <a:ext cx="14226804" cy="1266825"/>
          </a:xfrm>
          <a:prstGeom prst="rect">
            <a:avLst/>
          </a:prstGeom>
        </p:spPr>
        <p:txBody>
          <a:bodyPr anchor="t" rtlCol="false" tIns="0" lIns="0" bIns="0" rIns="0">
            <a:spAutoFit/>
          </a:bodyPr>
          <a:lstStyle/>
          <a:p>
            <a:pPr algn="l">
              <a:lnSpc>
                <a:spcPts val="4950"/>
              </a:lnSpc>
            </a:pPr>
            <a:r>
              <a:rPr lang="en-US" sz="4500" spc="508">
                <a:solidFill>
                  <a:srgbClr val="000000"/>
                </a:solidFill>
                <a:latin typeface="Open Sauce Bold"/>
                <a:ea typeface="Open Sauce Bold"/>
                <a:cs typeface="Open Sauce Bold"/>
                <a:sym typeface="Open Sauce Bold"/>
              </a:rPr>
              <a:t>SYSTEM, PERSONAL, AND SOFTWARE REQUIREMENT SPECIFICATION</a:t>
            </a:r>
          </a:p>
        </p:txBody>
      </p:sp>
      <p:sp>
        <p:nvSpPr>
          <p:cNvPr name="TextBox 15" id="15"/>
          <p:cNvSpPr txBox="true"/>
          <p:nvPr/>
        </p:nvSpPr>
        <p:spPr>
          <a:xfrm rot="0">
            <a:off x="1163054" y="5275595"/>
            <a:ext cx="2646358" cy="131940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Tensorflow</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Python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MERN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VsCode</a:t>
            </a:r>
          </a:p>
        </p:txBody>
      </p:sp>
      <p:sp>
        <p:nvSpPr>
          <p:cNvPr name="TextBox 16" id="16"/>
          <p:cNvSpPr txBox="true"/>
          <p:nvPr/>
        </p:nvSpPr>
        <p:spPr>
          <a:xfrm rot="0">
            <a:off x="5294967"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Personal Requirement</a:t>
            </a:r>
          </a:p>
        </p:txBody>
      </p:sp>
      <p:sp>
        <p:nvSpPr>
          <p:cNvPr name="TextBox 17" id="17"/>
          <p:cNvSpPr txBox="true"/>
          <p:nvPr/>
        </p:nvSpPr>
        <p:spPr>
          <a:xfrm rot="0">
            <a:off x="5294967" y="5275595"/>
            <a:ext cx="2646358" cy="98602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teacher</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children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Parents of children</a:t>
            </a:r>
          </a:p>
        </p:txBody>
      </p:sp>
      <p:sp>
        <p:nvSpPr>
          <p:cNvPr name="TextBox 18" id="18"/>
          <p:cNvSpPr txBox="true"/>
          <p:nvPr/>
        </p:nvSpPr>
        <p:spPr>
          <a:xfrm rot="0">
            <a:off x="9606323" y="4533070"/>
            <a:ext cx="2942411"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Functional Requirement</a:t>
            </a:r>
          </a:p>
        </p:txBody>
      </p:sp>
      <p:sp>
        <p:nvSpPr>
          <p:cNvPr name="TextBox 19" id="19"/>
          <p:cNvSpPr txBox="true"/>
          <p:nvPr/>
        </p:nvSpPr>
        <p:spPr>
          <a:xfrm rot="0">
            <a:off x="9606323" y="5275595"/>
            <a:ext cx="3238464" cy="19861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User Authentication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Data Collection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Predictive Analytics</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Content Personalization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Real-time Feedback</a:t>
            </a:r>
          </a:p>
          <a:p>
            <a:pPr algn="l">
              <a:lnSpc>
                <a:spcPts val="2646"/>
              </a:lnSpc>
            </a:pPr>
          </a:p>
        </p:txBody>
      </p:sp>
      <p:grpSp>
        <p:nvGrpSpPr>
          <p:cNvPr name="Group 20" id="20"/>
          <p:cNvGrpSpPr/>
          <p:nvPr/>
        </p:nvGrpSpPr>
        <p:grpSpPr>
          <a:xfrm rot="0">
            <a:off x="13749662" y="4381721"/>
            <a:ext cx="3791351" cy="2821400"/>
            <a:chOff x="0" y="0"/>
            <a:chExt cx="998545" cy="743085"/>
          </a:xfrm>
        </p:grpSpPr>
        <p:sp>
          <p:nvSpPr>
            <p:cNvPr name="Freeform 21" id="21"/>
            <p:cNvSpPr/>
            <p:nvPr/>
          </p:nvSpPr>
          <p:spPr>
            <a:xfrm flipH="false" flipV="false" rot="0">
              <a:off x="0" y="0"/>
              <a:ext cx="998545" cy="743085"/>
            </a:xfrm>
            <a:custGeom>
              <a:avLst/>
              <a:gdLst/>
              <a:ahLst/>
              <a:cxnLst/>
              <a:rect r="r" b="b" t="t" l="l"/>
              <a:pathLst>
                <a:path h="743085" w="998545">
                  <a:moveTo>
                    <a:pt x="0" y="0"/>
                  </a:moveTo>
                  <a:lnTo>
                    <a:pt x="998545" y="0"/>
                  </a:lnTo>
                  <a:lnTo>
                    <a:pt x="998545" y="743085"/>
                  </a:lnTo>
                  <a:lnTo>
                    <a:pt x="0" y="743085"/>
                  </a:lnTo>
                  <a:close/>
                </a:path>
              </a:pathLst>
            </a:custGeom>
            <a:solidFill>
              <a:srgbClr val="F5F5F5"/>
            </a:solidFill>
            <a:ln w="38100" cap="sq">
              <a:solidFill>
                <a:srgbClr val="000000"/>
              </a:solidFill>
              <a:prstDash val="lgDash"/>
              <a:miter/>
            </a:ln>
          </p:spPr>
        </p:sp>
        <p:sp>
          <p:nvSpPr>
            <p:cNvPr name="TextBox 22" id="22"/>
            <p:cNvSpPr txBox="true"/>
            <p:nvPr/>
          </p:nvSpPr>
          <p:spPr>
            <a:xfrm>
              <a:off x="0" y="-47625"/>
              <a:ext cx="998545" cy="790710"/>
            </a:xfrm>
            <a:prstGeom prst="rect">
              <a:avLst/>
            </a:prstGeom>
          </p:spPr>
          <p:txBody>
            <a:bodyPr anchor="ctr" rtlCol="false" tIns="50800" lIns="50800" bIns="50800" rIns="50800"/>
            <a:lstStyle/>
            <a:p>
              <a:pPr algn="ctr">
                <a:lnSpc>
                  <a:spcPts val="2646"/>
                </a:lnSpc>
              </a:pPr>
            </a:p>
          </p:txBody>
        </p:sp>
      </p:grpSp>
      <p:sp>
        <p:nvSpPr>
          <p:cNvPr name="TextBox 23" id="23"/>
          <p:cNvSpPr txBox="true"/>
          <p:nvPr/>
        </p:nvSpPr>
        <p:spPr>
          <a:xfrm rot="0">
            <a:off x="13949687" y="4533070"/>
            <a:ext cx="3309613"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Non-Functional Requirement</a:t>
            </a:r>
          </a:p>
        </p:txBody>
      </p:sp>
      <p:sp>
        <p:nvSpPr>
          <p:cNvPr name="TextBox 24" id="24"/>
          <p:cNvSpPr txBox="true"/>
          <p:nvPr/>
        </p:nvSpPr>
        <p:spPr>
          <a:xfrm rot="0">
            <a:off x="13949687" y="5275595"/>
            <a:ext cx="3238464" cy="19861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Performance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Reliability and Availability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The system must be able to handle a large number of requests </a:t>
            </a:r>
          </a:p>
          <a:p>
            <a:pPr algn="l">
              <a:lnSpc>
                <a:spcPts val="2646"/>
              </a:lnSpc>
            </a:pPr>
          </a:p>
        </p:txBody>
      </p:sp>
      <p:grpSp>
        <p:nvGrpSpPr>
          <p:cNvPr name="Group 25" id="25"/>
          <p:cNvGrpSpPr/>
          <p:nvPr/>
        </p:nvGrpSpPr>
        <p:grpSpPr>
          <a:xfrm rot="0">
            <a:off x="400792" y="890649"/>
            <a:ext cx="3624720" cy="963386"/>
            <a:chOff x="0" y="0"/>
            <a:chExt cx="4832960" cy="1284514"/>
          </a:xfrm>
        </p:grpSpPr>
        <p:grpSp>
          <p:nvGrpSpPr>
            <p:cNvPr name="Group 26" id="26"/>
            <p:cNvGrpSpPr/>
            <p:nvPr/>
          </p:nvGrpSpPr>
          <p:grpSpPr>
            <a:xfrm rot="0">
              <a:off x="0" y="0"/>
              <a:ext cx="4621291" cy="1284514"/>
              <a:chOff x="0" y="0"/>
              <a:chExt cx="912848" cy="253731"/>
            </a:xfrm>
          </p:grpSpPr>
          <p:sp>
            <p:nvSpPr>
              <p:cNvPr name="Freeform 27" id="2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28" id="2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29" id="29"/>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30" id="30"/>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31" id="31"/>
          <p:cNvGrpSpPr/>
          <p:nvPr/>
        </p:nvGrpSpPr>
        <p:grpSpPr>
          <a:xfrm rot="0">
            <a:off x="0" y="9543575"/>
            <a:ext cx="18613647" cy="1028097"/>
            <a:chOff x="0" y="0"/>
            <a:chExt cx="4902360" cy="270774"/>
          </a:xfrm>
        </p:grpSpPr>
        <p:sp>
          <p:nvSpPr>
            <p:cNvPr name="Freeform 32" id="32"/>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3" id="33"/>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34" id="34"/>
          <p:cNvGrpSpPr/>
          <p:nvPr/>
        </p:nvGrpSpPr>
        <p:grpSpPr>
          <a:xfrm rot="0">
            <a:off x="663941" y="9763053"/>
            <a:ext cx="16230600" cy="301625"/>
            <a:chOff x="0" y="0"/>
            <a:chExt cx="21640800" cy="402167"/>
          </a:xfrm>
        </p:grpSpPr>
        <p:sp>
          <p:nvSpPr>
            <p:cNvPr name="TextBox 35" id="3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36" id="3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7" id="3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195721" y="1733236"/>
            <a:ext cx="15928161" cy="7757269"/>
            <a:chOff x="0" y="0"/>
            <a:chExt cx="3303575" cy="1608894"/>
          </a:xfrm>
        </p:grpSpPr>
        <p:sp>
          <p:nvSpPr>
            <p:cNvPr name="Freeform 4" id="4"/>
            <p:cNvSpPr/>
            <p:nvPr/>
          </p:nvSpPr>
          <p:spPr>
            <a:xfrm flipH="false" flipV="false" rot="0">
              <a:off x="0" y="0"/>
              <a:ext cx="3303575" cy="1608894"/>
            </a:xfrm>
            <a:custGeom>
              <a:avLst/>
              <a:gdLst/>
              <a:ahLst/>
              <a:cxnLst/>
              <a:rect r="r" b="b" t="t" l="l"/>
              <a:pathLst>
                <a:path h="1608894" w="3303575">
                  <a:moveTo>
                    <a:pt x="0" y="0"/>
                  </a:moveTo>
                  <a:lnTo>
                    <a:pt x="3303575" y="0"/>
                  </a:lnTo>
                  <a:lnTo>
                    <a:pt x="3303575" y="1608894"/>
                  </a:lnTo>
                  <a:lnTo>
                    <a:pt x="0" y="1608894"/>
                  </a:lnTo>
                  <a:close/>
                </a:path>
              </a:pathLst>
            </a:custGeom>
            <a:solidFill>
              <a:srgbClr val="F5F5F5"/>
            </a:solidFill>
            <a:ln cap="sq">
              <a:noFill/>
              <a:prstDash val="solid"/>
              <a:miter/>
            </a:ln>
          </p:spPr>
        </p:sp>
        <p:sp>
          <p:nvSpPr>
            <p:cNvPr name="TextBox 5" id="5"/>
            <p:cNvSpPr txBox="true"/>
            <p:nvPr/>
          </p:nvSpPr>
          <p:spPr>
            <a:xfrm>
              <a:off x="0" y="-28575"/>
              <a:ext cx="3303575" cy="1637469"/>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639567" y="1182238"/>
            <a:ext cx="3385945" cy="568672"/>
            <a:chOff x="0" y="0"/>
            <a:chExt cx="4514594" cy="758229"/>
          </a:xfrm>
        </p:grpSpPr>
        <p:sp>
          <p:nvSpPr>
            <p:cNvPr name="Freeform 7" id="7"/>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8" id="8"/>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9" id="9"/>
          <p:cNvGrpSpPr/>
          <p:nvPr/>
        </p:nvGrpSpPr>
        <p:grpSpPr>
          <a:xfrm rot="0">
            <a:off x="0" y="9543575"/>
            <a:ext cx="18613647" cy="1028097"/>
            <a:chOff x="0" y="0"/>
            <a:chExt cx="4902360" cy="270774"/>
          </a:xfrm>
        </p:grpSpPr>
        <p:sp>
          <p:nvSpPr>
            <p:cNvPr name="Freeform 10" id="10"/>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1" id="11"/>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2" id="12"/>
          <p:cNvSpPr/>
          <p:nvPr/>
        </p:nvSpPr>
        <p:spPr>
          <a:xfrm flipH="false" flipV="false" rot="0">
            <a:off x="2452092" y="1948448"/>
            <a:ext cx="13795036" cy="7397588"/>
          </a:xfrm>
          <a:custGeom>
            <a:avLst/>
            <a:gdLst/>
            <a:ahLst/>
            <a:cxnLst/>
            <a:rect r="r" b="b" t="t" l="l"/>
            <a:pathLst>
              <a:path h="7397588" w="13795036">
                <a:moveTo>
                  <a:pt x="0" y="0"/>
                </a:moveTo>
                <a:lnTo>
                  <a:pt x="13795035" y="0"/>
                </a:lnTo>
                <a:lnTo>
                  <a:pt x="13795035" y="7397588"/>
                </a:lnTo>
                <a:lnTo>
                  <a:pt x="0" y="7397588"/>
                </a:lnTo>
                <a:lnTo>
                  <a:pt x="0" y="0"/>
                </a:lnTo>
                <a:close/>
              </a:path>
            </a:pathLst>
          </a:custGeom>
          <a:blipFill>
            <a:blip r:embed="rId4"/>
            <a:stretch>
              <a:fillRect l="0" t="0" r="0" b="0"/>
            </a:stretch>
          </a:blipFill>
        </p:spPr>
      </p:sp>
      <p:sp>
        <p:nvSpPr>
          <p:cNvPr name="TextBox 13" id="13"/>
          <p:cNvSpPr txBox="true"/>
          <p:nvPr/>
        </p:nvSpPr>
        <p:spPr>
          <a:xfrm rot="0">
            <a:off x="2729354" y="2111987"/>
            <a:ext cx="6620256" cy="828675"/>
          </a:xfrm>
          <a:prstGeom prst="rect">
            <a:avLst/>
          </a:prstGeom>
        </p:spPr>
        <p:txBody>
          <a:bodyPr anchor="t" rtlCol="false" tIns="0" lIns="0" bIns="0" rIns="0">
            <a:spAutoFit/>
          </a:bodyPr>
          <a:lstStyle/>
          <a:p>
            <a:pPr algn="l">
              <a:lnSpc>
                <a:spcPts val="6599"/>
              </a:lnSpc>
            </a:pPr>
            <a:r>
              <a:rPr lang="en-US" sz="5499" spc="-54">
                <a:solidFill>
                  <a:srgbClr val="000000"/>
                </a:solidFill>
                <a:latin typeface="Open Sauce Medium"/>
                <a:ea typeface="Open Sauce Medium"/>
                <a:cs typeface="Open Sauce Medium"/>
                <a:sym typeface="Open Sauce Medium"/>
              </a:rPr>
              <a:t>System Diagram</a:t>
            </a:r>
          </a:p>
        </p:txBody>
      </p:sp>
      <p:grpSp>
        <p:nvGrpSpPr>
          <p:cNvPr name="Group 14" id="14"/>
          <p:cNvGrpSpPr/>
          <p:nvPr/>
        </p:nvGrpSpPr>
        <p:grpSpPr>
          <a:xfrm rot="0">
            <a:off x="663941" y="9763053"/>
            <a:ext cx="16230600" cy="301625"/>
            <a:chOff x="0" y="0"/>
            <a:chExt cx="21640800" cy="402167"/>
          </a:xfrm>
        </p:grpSpPr>
        <p:sp>
          <p:nvSpPr>
            <p:cNvPr name="TextBox 15" id="1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16" id="1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7" id="1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9901" y="1221218"/>
            <a:ext cx="15488668" cy="8037082"/>
            <a:chOff x="0" y="0"/>
            <a:chExt cx="4079320" cy="2116762"/>
          </a:xfrm>
        </p:grpSpPr>
        <p:sp>
          <p:nvSpPr>
            <p:cNvPr name="Freeform 4" id="4"/>
            <p:cNvSpPr/>
            <p:nvPr/>
          </p:nvSpPr>
          <p:spPr>
            <a:xfrm flipH="false" flipV="false" rot="0">
              <a:off x="0" y="0"/>
              <a:ext cx="4079320" cy="2116762"/>
            </a:xfrm>
            <a:custGeom>
              <a:avLst/>
              <a:gdLst/>
              <a:ahLst/>
              <a:cxnLst/>
              <a:rect r="r" b="b" t="t" l="l"/>
              <a:pathLst>
                <a:path h="2116762" w="4079320">
                  <a:moveTo>
                    <a:pt x="0" y="0"/>
                  </a:moveTo>
                  <a:lnTo>
                    <a:pt x="4079320" y="0"/>
                  </a:lnTo>
                  <a:lnTo>
                    <a:pt x="4079320" y="2116762"/>
                  </a:lnTo>
                  <a:lnTo>
                    <a:pt x="0" y="211676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9320" cy="2145337"/>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624720" cy="963386"/>
            <a:chOff x="0" y="0"/>
            <a:chExt cx="4832960" cy="1284514"/>
          </a:xfrm>
        </p:grpSpPr>
        <p:grpSp>
          <p:nvGrpSpPr>
            <p:cNvPr name="Group 7" id="7"/>
            <p:cNvGrpSpPr/>
            <p:nvPr/>
          </p:nvGrpSpPr>
          <p:grpSpPr>
            <a:xfrm rot="0">
              <a:off x="0" y="0"/>
              <a:ext cx="4621291" cy="1284514"/>
              <a:chOff x="0" y="0"/>
              <a:chExt cx="912848" cy="253731"/>
            </a:xfrm>
          </p:grpSpPr>
          <p:sp>
            <p:nvSpPr>
              <p:cNvPr name="Freeform 8" id="8"/>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9" id="9"/>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11" id="11"/>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2" id="12"/>
          <p:cNvGrpSpPr/>
          <p:nvPr/>
        </p:nvGrpSpPr>
        <p:grpSpPr>
          <a:xfrm rot="0">
            <a:off x="0" y="9543575"/>
            <a:ext cx="18613647" cy="1028097"/>
            <a:chOff x="0" y="0"/>
            <a:chExt cx="24818196" cy="1370796"/>
          </a:xfrm>
        </p:grpSpPr>
        <p:grpSp>
          <p:nvGrpSpPr>
            <p:cNvPr name="Group 13" id="13"/>
            <p:cNvGrpSpPr/>
            <p:nvPr/>
          </p:nvGrpSpPr>
          <p:grpSpPr>
            <a:xfrm rot="0">
              <a:off x="0" y="0"/>
              <a:ext cx="24818196" cy="1370796"/>
              <a:chOff x="0" y="0"/>
              <a:chExt cx="4902360" cy="270774"/>
            </a:xfrm>
          </p:grpSpPr>
          <p:sp>
            <p:nvSpPr>
              <p:cNvPr name="Freeform 14" id="14"/>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5" id="15"/>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16" id="16"/>
            <p:cNvSpPr txBox="true"/>
            <p:nvPr/>
          </p:nvSpPr>
          <p:spPr>
            <a:xfrm rot="0">
              <a:off x="1359119" y="394530"/>
              <a:ext cx="7758156"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IT21194962         Niyangoda S A N S H       </a:t>
              </a:r>
            </a:p>
          </p:txBody>
        </p:sp>
        <p:sp>
          <p:nvSpPr>
            <p:cNvPr name="TextBox 17" id="17"/>
            <p:cNvSpPr txBox="true"/>
            <p:nvPr/>
          </p:nvSpPr>
          <p:spPr>
            <a:xfrm rot="0">
              <a:off x="20190225" y="347836"/>
              <a:ext cx="1864519" cy="461010"/>
            </a:xfrm>
            <a:prstGeom prst="rect">
              <a:avLst/>
            </a:prstGeom>
          </p:spPr>
          <p:txBody>
            <a:bodyPr anchor="t" rtlCol="false" tIns="0" lIns="0" bIns="0" rIns="0">
              <a:spAutoFit/>
            </a:bodyPr>
            <a:lstStyle/>
            <a:p>
              <a:pPr algn="ctr">
                <a:lnSpc>
                  <a:spcPts val="2939"/>
                </a:lnSpc>
                <a:spcBef>
                  <a:spcPct val="0"/>
                </a:spcBef>
              </a:pPr>
              <a:r>
                <a:rPr lang="en-US" sz="1999">
                  <a:solidFill>
                    <a:srgbClr val="000000"/>
                  </a:solidFill>
                  <a:latin typeface="Open Sauce Bold"/>
                  <a:ea typeface="Open Sauce Bold"/>
                  <a:cs typeface="Open Sauce Bold"/>
                  <a:sym typeface="Open Sauce Bold"/>
                </a:rPr>
                <a:t>24-25J-103</a:t>
              </a:r>
            </a:p>
          </p:txBody>
        </p:sp>
      </p:grpSp>
      <p:sp>
        <p:nvSpPr>
          <p:cNvPr name="Freeform 18" id="18"/>
          <p:cNvSpPr/>
          <p:nvPr/>
        </p:nvSpPr>
        <p:spPr>
          <a:xfrm flipH="false" flipV="false" rot="0">
            <a:off x="2786481" y="1293236"/>
            <a:ext cx="13040685" cy="7893046"/>
          </a:xfrm>
          <a:custGeom>
            <a:avLst/>
            <a:gdLst/>
            <a:ahLst/>
            <a:cxnLst/>
            <a:rect r="r" b="b" t="t" l="l"/>
            <a:pathLst>
              <a:path h="7893046" w="13040685">
                <a:moveTo>
                  <a:pt x="0" y="0"/>
                </a:moveTo>
                <a:lnTo>
                  <a:pt x="13040685" y="0"/>
                </a:lnTo>
                <a:lnTo>
                  <a:pt x="13040685" y="7893046"/>
                </a:lnTo>
                <a:lnTo>
                  <a:pt x="0" y="7893046"/>
                </a:lnTo>
                <a:lnTo>
                  <a:pt x="0" y="0"/>
                </a:lnTo>
                <a:close/>
              </a:path>
            </a:pathLst>
          </a:custGeom>
          <a:blipFill>
            <a:blip r:embed="rId5"/>
            <a:stretch>
              <a:fillRect l="0" t="0" r="0" b="0"/>
            </a:stretch>
          </a:blipFill>
        </p:spPr>
      </p:sp>
      <p:sp>
        <p:nvSpPr>
          <p:cNvPr name="TextBox 19" id="19"/>
          <p:cNvSpPr txBox="true"/>
          <p:nvPr/>
        </p:nvSpPr>
        <p:spPr>
          <a:xfrm rot="0">
            <a:off x="1871737" y="7819904"/>
            <a:ext cx="5525601" cy="1036320"/>
          </a:xfrm>
          <a:prstGeom prst="rect">
            <a:avLst/>
          </a:prstGeom>
        </p:spPr>
        <p:txBody>
          <a:bodyPr anchor="t" rtlCol="false" tIns="0" lIns="0" bIns="0" rIns="0">
            <a:spAutoFit/>
          </a:bodyPr>
          <a:lstStyle/>
          <a:p>
            <a:pPr algn="l" marL="0" indent="0" lvl="0">
              <a:lnSpc>
                <a:spcPts val="4140"/>
              </a:lnSpc>
              <a:spcBef>
                <a:spcPct val="0"/>
              </a:spcBef>
            </a:pPr>
            <a:r>
              <a:rPr lang="en-US" sz="3000" spc="84">
                <a:solidFill>
                  <a:srgbClr val="010101"/>
                </a:solidFill>
                <a:latin typeface="Open Sauce Bold"/>
                <a:ea typeface="Open Sauce Bold"/>
                <a:cs typeface="Open Sauce Bold"/>
                <a:sym typeface="Open Sauce Bold"/>
              </a:rPr>
              <a:t>WORK BREAKDOWN STRUCTURE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0"/>
            <a:ext cx="14579503" cy="10287000"/>
            <a:chOff x="0" y="0"/>
            <a:chExt cx="3839869" cy="2709333"/>
          </a:xfrm>
        </p:grpSpPr>
        <p:sp>
          <p:nvSpPr>
            <p:cNvPr name="Freeform 4" id="4"/>
            <p:cNvSpPr/>
            <p:nvPr/>
          </p:nvSpPr>
          <p:spPr>
            <a:xfrm flipH="false" flipV="false" rot="0">
              <a:off x="0" y="0"/>
              <a:ext cx="3839869" cy="2709333"/>
            </a:xfrm>
            <a:custGeom>
              <a:avLst/>
              <a:gdLst/>
              <a:ahLst/>
              <a:cxnLst/>
              <a:rect r="r" b="b" t="t" l="l"/>
              <a:pathLst>
                <a:path h="2709333" w="3839869">
                  <a:moveTo>
                    <a:pt x="0" y="0"/>
                  </a:moveTo>
                  <a:lnTo>
                    <a:pt x="3839869" y="0"/>
                  </a:lnTo>
                  <a:lnTo>
                    <a:pt x="3839869" y="2709333"/>
                  </a:lnTo>
                  <a:lnTo>
                    <a:pt x="0" y="2709333"/>
                  </a:lnTo>
                  <a:close/>
                </a:path>
              </a:pathLst>
            </a:custGeom>
            <a:solidFill>
              <a:srgbClr val="F5F5F5"/>
            </a:solidFill>
          </p:spPr>
        </p:sp>
        <p:sp>
          <p:nvSpPr>
            <p:cNvPr name="TextBox 5" id="5"/>
            <p:cNvSpPr txBox="true"/>
            <p:nvPr/>
          </p:nvSpPr>
          <p:spPr>
            <a:xfrm>
              <a:off x="0" y="19050"/>
              <a:ext cx="3839869" cy="269028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00792" y="890649"/>
            <a:ext cx="3624720" cy="963386"/>
            <a:chOff x="0" y="0"/>
            <a:chExt cx="4832960" cy="1284514"/>
          </a:xfrm>
        </p:grpSpPr>
        <p:grpSp>
          <p:nvGrpSpPr>
            <p:cNvPr name="Group 8" id="8"/>
            <p:cNvGrpSpPr/>
            <p:nvPr/>
          </p:nvGrpSpPr>
          <p:grpSpPr>
            <a:xfrm rot="0">
              <a:off x="0" y="0"/>
              <a:ext cx="4621291" cy="1284514"/>
              <a:chOff x="0" y="0"/>
              <a:chExt cx="912848" cy="253731"/>
            </a:xfrm>
          </p:grpSpPr>
          <p:sp>
            <p:nvSpPr>
              <p:cNvPr name="Freeform 9" id="9"/>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0" id="10"/>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5"/>
              <a:stretch>
                <a:fillRect l="0" t="0" r="0" b="0"/>
              </a:stretch>
            </a:blipFill>
          </p:spPr>
        </p:sp>
        <p:sp>
          <p:nvSpPr>
            <p:cNvPr name="TextBox 12" id="12"/>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Freeform 13" id="13"/>
          <p:cNvSpPr/>
          <p:nvPr/>
        </p:nvSpPr>
        <p:spPr>
          <a:xfrm flipH="false" flipV="false" rot="0">
            <a:off x="9144000" y="3950518"/>
            <a:ext cx="6145073" cy="5442246"/>
          </a:xfrm>
          <a:custGeom>
            <a:avLst/>
            <a:gdLst/>
            <a:ahLst/>
            <a:cxnLst/>
            <a:rect r="r" b="b" t="t" l="l"/>
            <a:pathLst>
              <a:path h="5442246" w="6145073">
                <a:moveTo>
                  <a:pt x="0" y="0"/>
                </a:moveTo>
                <a:lnTo>
                  <a:pt x="6145073" y="0"/>
                </a:lnTo>
                <a:lnTo>
                  <a:pt x="6145073" y="5442246"/>
                </a:lnTo>
                <a:lnTo>
                  <a:pt x="0" y="5442246"/>
                </a:lnTo>
                <a:lnTo>
                  <a:pt x="0" y="0"/>
                </a:lnTo>
                <a:close/>
              </a:path>
            </a:pathLst>
          </a:custGeom>
          <a:blipFill>
            <a:blip r:embed="rId6"/>
            <a:stretch>
              <a:fillRect l="-8042" t="-160783" r="-356530" b="-34286"/>
            </a:stretch>
          </a:blipFill>
        </p:spPr>
      </p:sp>
      <p:grpSp>
        <p:nvGrpSpPr>
          <p:cNvPr name="Group 14" id="14"/>
          <p:cNvGrpSpPr/>
          <p:nvPr/>
        </p:nvGrpSpPr>
        <p:grpSpPr>
          <a:xfrm rot="0">
            <a:off x="0" y="9543575"/>
            <a:ext cx="18613647" cy="1028097"/>
            <a:chOff x="0" y="0"/>
            <a:chExt cx="4902360" cy="270774"/>
          </a:xfrm>
        </p:grpSpPr>
        <p:sp>
          <p:nvSpPr>
            <p:cNvPr name="Freeform 15" id="15"/>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6" id="16"/>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7" id="17"/>
          <p:cNvSpPr/>
          <p:nvPr/>
        </p:nvSpPr>
        <p:spPr>
          <a:xfrm flipH="false" flipV="false" rot="0">
            <a:off x="2552532" y="2361079"/>
            <a:ext cx="6591468" cy="7025608"/>
          </a:xfrm>
          <a:custGeom>
            <a:avLst/>
            <a:gdLst/>
            <a:ahLst/>
            <a:cxnLst/>
            <a:rect r="r" b="b" t="t" l="l"/>
            <a:pathLst>
              <a:path h="7025608" w="6591468">
                <a:moveTo>
                  <a:pt x="0" y="0"/>
                </a:moveTo>
                <a:lnTo>
                  <a:pt x="6591468" y="0"/>
                </a:lnTo>
                <a:lnTo>
                  <a:pt x="6591468" y="7025609"/>
                </a:lnTo>
                <a:lnTo>
                  <a:pt x="0" y="7025609"/>
                </a:lnTo>
                <a:lnTo>
                  <a:pt x="0" y="0"/>
                </a:lnTo>
                <a:close/>
              </a:path>
            </a:pathLst>
          </a:custGeom>
          <a:blipFill>
            <a:blip r:embed="rId7"/>
            <a:stretch>
              <a:fillRect l="-6208" t="-26189" r="-335250" b="-106786"/>
            </a:stretch>
          </a:blipFill>
        </p:spPr>
      </p:sp>
      <p:sp>
        <p:nvSpPr>
          <p:cNvPr name="TextBox 18" id="18"/>
          <p:cNvSpPr txBox="true"/>
          <p:nvPr/>
        </p:nvSpPr>
        <p:spPr>
          <a:xfrm rot="0">
            <a:off x="5047107" y="1267567"/>
            <a:ext cx="8193785" cy="936625"/>
          </a:xfrm>
          <a:prstGeom prst="rect">
            <a:avLst/>
          </a:prstGeom>
        </p:spPr>
        <p:txBody>
          <a:bodyPr anchor="t" rtlCol="false" tIns="0" lIns="0" bIns="0" rIns="0">
            <a:spAutoFit/>
          </a:bodyPr>
          <a:lstStyle/>
          <a:p>
            <a:pPr algn="ctr">
              <a:lnSpc>
                <a:spcPts val="7699"/>
              </a:lnSpc>
            </a:pPr>
            <a:r>
              <a:rPr lang="en-US" sz="5499" spc="219">
                <a:solidFill>
                  <a:srgbClr val="000000"/>
                </a:solidFill>
                <a:latin typeface="Open Sauce Medium"/>
                <a:ea typeface="Open Sauce Medium"/>
                <a:cs typeface="Open Sauce Medium"/>
                <a:sym typeface="Open Sauce Medium"/>
              </a:rPr>
              <a:t>GANNT CHART</a:t>
            </a:r>
          </a:p>
        </p:txBody>
      </p:sp>
      <p:grpSp>
        <p:nvGrpSpPr>
          <p:cNvPr name="Group 19" id="19"/>
          <p:cNvGrpSpPr/>
          <p:nvPr/>
        </p:nvGrpSpPr>
        <p:grpSpPr>
          <a:xfrm rot="0">
            <a:off x="663941" y="9763053"/>
            <a:ext cx="16230600" cy="301625"/>
            <a:chOff x="0" y="0"/>
            <a:chExt cx="21640800" cy="402167"/>
          </a:xfrm>
        </p:grpSpPr>
        <p:sp>
          <p:nvSpPr>
            <p:cNvPr name="TextBox 20" id="2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IIT21194962         Niyangoda S A N S H</a:t>
              </a:r>
            </a:p>
          </p:txBody>
        </p:sp>
        <p:sp>
          <p:nvSpPr>
            <p:cNvPr name="TextBox 21" id="2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2" id="2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40555">
            <a:off x="2590023" y="385238"/>
            <a:ext cx="16763931" cy="9997399"/>
          </a:xfrm>
          <a:custGeom>
            <a:avLst/>
            <a:gdLst/>
            <a:ahLst/>
            <a:cxnLst/>
            <a:rect r="r" b="b" t="t" l="l"/>
            <a:pathLst>
              <a:path h="9997399" w="16763931">
                <a:moveTo>
                  <a:pt x="0" y="0"/>
                </a:moveTo>
                <a:lnTo>
                  <a:pt x="16763931" y="0"/>
                </a:lnTo>
                <a:lnTo>
                  <a:pt x="16763931" y="9997399"/>
                </a:lnTo>
                <a:lnTo>
                  <a:pt x="0" y="999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622769" y="113732"/>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8331205" y="3285215"/>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458157" y="3285215"/>
            <a:ext cx="8347436"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639567" y="1182238"/>
            <a:ext cx="3385945" cy="568672"/>
            <a:chOff x="0" y="0"/>
            <a:chExt cx="4514594" cy="758229"/>
          </a:xfrm>
        </p:grpSpPr>
        <p:sp>
          <p:nvSpPr>
            <p:cNvPr name="Freeform 9" id="9"/>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0" id="10"/>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11" id="11"/>
          <p:cNvGrpSpPr/>
          <p:nvPr/>
        </p:nvGrpSpPr>
        <p:grpSpPr>
          <a:xfrm rot="0">
            <a:off x="7287491" y="1982428"/>
            <a:ext cx="9680354" cy="7275872"/>
            <a:chOff x="0" y="0"/>
            <a:chExt cx="2549558" cy="1916279"/>
          </a:xfrm>
        </p:grpSpPr>
        <p:sp>
          <p:nvSpPr>
            <p:cNvPr name="Freeform 12" id="12"/>
            <p:cNvSpPr/>
            <p:nvPr/>
          </p:nvSpPr>
          <p:spPr>
            <a:xfrm flipH="false" flipV="false" rot="0">
              <a:off x="0" y="0"/>
              <a:ext cx="2549558" cy="1916279"/>
            </a:xfrm>
            <a:custGeom>
              <a:avLst/>
              <a:gdLst/>
              <a:ahLst/>
              <a:cxnLst/>
              <a:rect r="r" b="b" t="t" l="l"/>
              <a:pathLst>
                <a:path h="1916279" w="2549558">
                  <a:moveTo>
                    <a:pt x="0" y="0"/>
                  </a:moveTo>
                  <a:lnTo>
                    <a:pt x="2549558" y="0"/>
                  </a:lnTo>
                  <a:lnTo>
                    <a:pt x="2549558" y="1916279"/>
                  </a:lnTo>
                  <a:lnTo>
                    <a:pt x="0" y="1916279"/>
                  </a:lnTo>
                  <a:close/>
                </a:path>
              </a:pathLst>
            </a:custGeom>
            <a:solidFill>
              <a:srgbClr val="F5F5F5"/>
            </a:solidFill>
          </p:spPr>
        </p:sp>
        <p:sp>
          <p:nvSpPr>
            <p:cNvPr name="TextBox 13" id="13"/>
            <p:cNvSpPr txBox="true"/>
            <p:nvPr/>
          </p:nvSpPr>
          <p:spPr>
            <a:xfrm>
              <a:off x="0" y="-47625"/>
              <a:ext cx="2549558" cy="1963904"/>
            </a:xfrm>
            <a:prstGeom prst="rect">
              <a:avLst/>
            </a:prstGeom>
          </p:spPr>
          <p:txBody>
            <a:bodyPr anchor="ctr" rtlCol="false" tIns="50800" lIns="50800" bIns="50800" rIns="50800"/>
            <a:lstStyle/>
            <a:p>
              <a:pPr algn="ctr">
                <a:lnSpc>
                  <a:spcPts val="2646"/>
                </a:lnSpc>
              </a:pPr>
            </a:p>
          </p:txBody>
        </p:sp>
      </p:grpSp>
      <p:sp>
        <p:nvSpPr>
          <p:cNvPr name="TextBox 14" id="14"/>
          <p:cNvSpPr txBox="true"/>
          <p:nvPr/>
        </p:nvSpPr>
        <p:spPr>
          <a:xfrm rot="0">
            <a:off x="1591462" y="2266673"/>
            <a:ext cx="4963016"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REFEREN</a:t>
            </a:r>
            <a:r>
              <a:rPr lang="en-US" sz="5499" spc="175">
                <a:solidFill>
                  <a:srgbClr val="000000"/>
                </a:solidFill>
                <a:latin typeface="Open Sauce Medium"/>
                <a:ea typeface="Open Sauce Medium"/>
                <a:cs typeface="Open Sauce Medium"/>
                <a:sym typeface="Open Sauce Medium"/>
              </a:rPr>
              <a:t>CES</a:t>
            </a:r>
          </a:p>
        </p:txBody>
      </p:sp>
      <p:sp>
        <p:nvSpPr>
          <p:cNvPr name="TextBox 15" id="15"/>
          <p:cNvSpPr txBox="true"/>
          <p:nvPr/>
        </p:nvSpPr>
        <p:spPr>
          <a:xfrm rot="0">
            <a:off x="7996580" y="2367523"/>
            <a:ext cx="7977632" cy="6643127"/>
          </a:xfrm>
          <a:prstGeom prst="rect">
            <a:avLst/>
          </a:prstGeom>
        </p:spPr>
        <p:txBody>
          <a:bodyPr anchor="t" rtlCol="false" tIns="0" lIns="0" bIns="0" rIns="0">
            <a:spAutoFit/>
          </a:bodyPr>
          <a:lstStyle/>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 Akçapınar, G., Hasnine, M. N., Majumdar, R., Flanagan, B., Ogata, H. (2019). Developing an earlywarning system for spotting at-risk students by using eBook interaction logs. Smart Learning Environments, 6, 1-15. https://doi.org/10.1186/s40561-019-0083-4</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Adnan, M., Habib, A., Ashraf, J., Mussadiq, S., Raza, A. A., Abid, M., Bashir, M., Khan, S. U. (2021). Predicting at-risk students at different percentages of course length for early intervention using machine learning models. IEEE Access, 9, 7519-7539.</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Nimy, E., Mosia, M., Chibaya, C. (2023). Identifying At-Risk Students for Early Intervention—A Probabilistic Machine Learning Approach. Applied Sciences, 13, 3869. https://doi.org/10.3390/app13063869</a:t>
            </a:r>
          </a:p>
          <a:p>
            <a:pPr algn="l">
              <a:lnSpc>
                <a:spcPts val="2678"/>
              </a:lnSpc>
            </a:pPr>
          </a:p>
          <a:p>
            <a:pPr algn="l" marL="393347" indent="-196673" lvl="1">
              <a:lnSpc>
                <a:spcPts val="2678"/>
              </a:lnSpc>
              <a:buFont typeface="Arial"/>
              <a:buChar char="•"/>
            </a:pPr>
            <a:r>
              <a:rPr lang="en-US" sz="1821">
                <a:solidFill>
                  <a:srgbClr val="000000"/>
                </a:solidFill>
                <a:latin typeface="Open Sauce"/>
                <a:ea typeface="Open Sauce"/>
                <a:cs typeface="Open Sauce"/>
                <a:sym typeface="Open Sauce"/>
              </a:rPr>
              <a:t>Er, E. (2012). Identifying at-risk students using machine learning techniques: A case study with IS 100. International Journal of Machine Learning and Computing, 2, 476. https://doi.org/10.7763/IJMLC.2012.V2.171</a:t>
            </a:r>
          </a:p>
          <a:p>
            <a:pPr algn="l">
              <a:lnSpc>
                <a:spcPts val="2678"/>
              </a:lnSpc>
            </a:pPr>
          </a:p>
          <a:p>
            <a:pPr algn="l">
              <a:lnSpc>
                <a:spcPts val="2678"/>
              </a:lnSpc>
            </a:pPr>
          </a:p>
        </p:txBody>
      </p:sp>
      <p:grpSp>
        <p:nvGrpSpPr>
          <p:cNvPr name="Group 16" id="16"/>
          <p:cNvGrpSpPr/>
          <p:nvPr/>
        </p:nvGrpSpPr>
        <p:grpSpPr>
          <a:xfrm rot="0">
            <a:off x="0" y="9543575"/>
            <a:ext cx="18613647" cy="1028097"/>
            <a:chOff x="0" y="0"/>
            <a:chExt cx="24818196" cy="1370796"/>
          </a:xfrm>
        </p:grpSpPr>
        <p:grpSp>
          <p:nvGrpSpPr>
            <p:cNvPr name="Group 17" id="17"/>
            <p:cNvGrpSpPr/>
            <p:nvPr/>
          </p:nvGrpSpPr>
          <p:grpSpPr>
            <a:xfrm rot="0">
              <a:off x="0" y="0"/>
              <a:ext cx="24818196" cy="1370796"/>
              <a:chOff x="0" y="0"/>
              <a:chExt cx="4902360" cy="270774"/>
            </a:xfrm>
          </p:grpSpPr>
          <p:sp>
            <p:nvSpPr>
              <p:cNvPr name="Freeform 18" id="18"/>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9" id="19"/>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20" id="20"/>
            <p:cNvSpPr txBox="true"/>
            <p:nvPr/>
          </p:nvSpPr>
          <p:spPr>
            <a:xfrm rot="0">
              <a:off x="1359119" y="394530"/>
              <a:ext cx="7758156"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IT21194962         Niyangoda S A N S H       </a:t>
              </a:r>
            </a:p>
          </p:txBody>
        </p:sp>
        <p:sp>
          <p:nvSpPr>
            <p:cNvPr name="TextBox 21" id="21"/>
            <p:cNvSpPr txBox="true"/>
            <p:nvPr/>
          </p:nvSpPr>
          <p:spPr>
            <a:xfrm rot="0">
              <a:off x="20190225" y="347836"/>
              <a:ext cx="1864519" cy="461010"/>
            </a:xfrm>
            <a:prstGeom prst="rect">
              <a:avLst/>
            </a:prstGeom>
          </p:spPr>
          <p:txBody>
            <a:bodyPr anchor="t" rtlCol="false" tIns="0" lIns="0" bIns="0" rIns="0">
              <a:spAutoFit/>
            </a:bodyPr>
            <a:lstStyle/>
            <a:p>
              <a:pPr algn="ctr">
                <a:lnSpc>
                  <a:spcPts val="2939"/>
                </a:lnSpc>
                <a:spcBef>
                  <a:spcPct val="0"/>
                </a:spcBef>
              </a:pPr>
              <a:r>
                <a:rPr lang="en-US" sz="1999">
                  <a:solidFill>
                    <a:srgbClr val="000000"/>
                  </a:solidFill>
                  <a:latin typeface="Open Sauce Bold"/>
                  <a:ea typeface="Open Sauce Bold"/>
                  <a:cs typeface="Open Sauce Bold"/>
                  <a:sym typeface="Open Sauce Bold"/>
                </a:rPr>
                <a:t>24-25J-103</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565722" y="5419344"/>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639567" y="1182238"/>
            <a:ext cx="3385945" cy="568672"/>
            <a:chOff x="0" y="0"/>
            <a:chExt cx="4514594" cy="758229"/>
          </a:xfrm>
        </p:grpSpPr>
        <p:sp>
          <p:nvSpPr>
            <p:cNvPr name="Freeform 8" id="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9" id="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10" id="10"/>
          <p:cNvSpPr/>
          <p:nvPr/>
        </p:nvSpPr>
        <p:spPr>
          <a:xfrm flipH="false" flipV="false" rot="0">
            <a:off x="15176327" y="300978"/>
            <a:ext cx="2756327" cy="2592194"/>
          </a:xfrm>
          <a:custGeom>
            <a:avLst/>
            <a:gdLst/>
            <a:ahLst/>
            <a:cxnLst/>
            <a:rect r="r" b="b" t="t" l="l"/>
            <a:pathLst>
              <a:path h="2592194" w="2756327">
                <a:moveTo>
                  <a:pt x="0" y="0"/>
                </a:moveTo>
                <a:lnTo>
                  <a:pt x="2756327" y="0"/>
                </a:lnTo>
                <a:lnTo>
                  <a:pt x="2756327" y="2592194"/>
                </a:lnTo>
                <a:lnTo>
                  <a:pt x="0" y="2592194"/>
                </a:lnTo>
                <a:lnTo>
                  <a:pt x="0" y="0"/>
                </a:lnTo>
                <a:close/>
              </a:path>
            </a:pathLst>
          </a:custGeom>
          <a:blipFill>
            <a:blip r:embed="rId4"/>
            <a:stretch>
              <a:fillRect l="-5368" t="0" r="-3339" b="-15590"/>
            </a:stretch>
          </a:blipFill>
        </p:spPr>
      </p:sp>
      <p:sp>
        <p:nvSpPr>
          <p:cNvPr name="TextBox 11" id="11"/>
          <p:cNvSpPr txBox="true"/>
          <p:nvPr/>
        </p:nvSpPr>
        <p:spPr>
          <a:xfrm rot="0">
            <a:off x="2459539" y="3657552"/>
            <a:ext cx="13368923" cy="1337507"/>
          </a:xfrm>
          <a:prstGeom prst="rect">
            <a:avLst/>
          </a:prstGeom>
        </p:spPr>
        <p:txBody>
          <a:bodyPr anchor="t" rtlCol="false" tIns="0" lIns="0" bIns="0" rIns="0">
            <a:spAutoFit/>
          </a:bodyPr>
          <a:lstStyle/>
          <a:p>
            <a:pPr algn="l">
              <a:lnSpc>
                <a:spcPts val="5216"/>
              </a:lnSpc>
            </a:pPr>
            <a:r>
              <a:rPr lang="en-US" sz="4741" spc="151">
                <a:solidFill>
                  <a:srgbClr val="000000"/>
                </a:solidFill>
                <a:latin typeface="Open Sauce Medium"/>
                <a:ea typeface="Open Sauce Medium"/>
                <a:cs typeface="Open Sauce Medium"/>
                <a:sym typeface="Open Sauce Medium"/>
              </a:rPr>
              <a:t>AI-BASED INTERACTIVE VOICE ASSESSMENT</a:t>
            </a:r>
          </a:p>
        </p:txBody>
      </p:sp>
      <p:grpSp>
        <p:nvGrpSpPr>
          <p:cNvPr name="Group 12" id="12"/>
          <p:cNvGrpSpPr/>
          <p:nvPr/>
        </p:nvGrpSpPr>
        <p:grpSpPr>
          <a:xfrm rot="0">
            <a:off x="1028700" y="9754319"/>
            <a:ext cx="16230600" cy="301625"/>
            <a:chOff x="0" y="0"/>
            <a:chExt cx="21640800" cy="402167"/>
          </a:xfrm>
        </p:grpSpPr>
        <p:sp>
          <p:nvSpPr>
            <p:cNvPr name="TextBox 13" id="13"/>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IT20239220         Gamage M.I.S.          </a:t>
              </a:r>
            </a:p>
          </p:txBody>
        </p:sp>
        <p:sp>
          <p:nvSpPr>
            <p:cNvPr name="TextBox 14" id="14"/>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15" id="15"/>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9239250"/>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9930610" y="74295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9997264" y="1220338"/>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BACKGROUND</a:t>
            </a:r>
          </a:p>
        </p:txBody>
      </p:sp>
      <p:sp>
        <p:nvSpPr>
          <p:cNvPr name="TextBox 9" id="9"/>
          <p:cNvSpPr txBox="true"/>
          <p:nvPr/>
        </p:nvSpPr>
        <p:spPr>
          <a:xfrm rot="0">
            <a:off x="9997264" y="2312855"/>
            <a:ext cx="7871474" cy="6320028"/>
          </a:xfrm>
          <a:prstGeom prst="rect">
            <a:avLst/>
          </a:prstGeom>
        </p:spPr>
        <p:txBody>
          <a:bodyPr anchor="t" rtlCol="false" tIns="0" lIns="0" bIns="0" rIns="0">
            <a:spAutoFit/>
          </a:bodyPr>
          <a:lstStyle/>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Developing strong language skills including pronunciation and fluency is crucial for children aged 10-12, as this is a critical period for their cognitive and social development.</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Traditional language learning methods, such as classroom instruction and rote memorization, often fail to engage students fully and address their individual needs.</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To address these issues, we are going to use advanced AI-powered technologies to design an interactive and personalized learning environment.</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These technologies will provide quick feedback, allowing for real-time practice and targeted assistance.</a:t>
            </a:r>
          </a:p>
          <a:p>
            <a:pPr algn="just">
              <a:lnSpc>
                <a:spcPts val="2646"/>
              </a:lnSpc>
            </a:pPr>
          </a:p>
          <a:p>
            <a:pPr algn="just" marL="388620" indent="-194310" lvl="1">
              <a:lnSpc>
                <a:spcPts val="2646"/>
              </a:lnSpc>
              <a:buFont typeface="Arial"/>
              <a:buChar char="•"/>
            </a:pPr>
            <a:r>
              <a:rPr lang="en-US" sz="1800">
                <a:solidFill>
                  <a:srgbClr val="FFFFFF"/>
                </a:solidFill>
                <a:latin typeface="Open Sauce Light"/>
                <a:ea typeface="Open Sauce Light"/>
                <a:cs typeface="Open Sauce Light"/>
                <a:sym typeface="Open Sauce Light"/>
              </a:rPr>
              <a:t>We aim to increase student engagement and empower them to develop their language abilities through the use of voice recognition and natural language processing, enabling improved communication for academic and social success.</a:t>
            </a:r>
          </a:p>
        </p:txBody>
      </p:sp>
      <p:grpSp>
        <p:nvGrpSpPr>
          <p:cNvPr name="Group 10" id="10"/>
          <p:cNvGrpSpPr/>
          <p:nvPr/>
        </p:nvGrpSpPr>
        <p:grpSpPr>
          <a:xfrm rot="0">
            <a:off x="639567" y="1182238"/>
            <a:ext cx="3385945" cy="568672"/>
            <a:chOff x="0" y="0"/>
            <a:chExt cx="4514594" cy="758229"/>
          </a:xfrm>
        </p:grpSpPr>
        <p:sp>
          <p:nvSpPr>
            <p:cNvPr name="Freeform 11" id="1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2" id="1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13" id="13"/>
          <p:cNvSpPr txBox="true"/>
          <p:nvPr/>
        </p:nvSpPr>
        <p:spPr>
          <a:xfrm rot="0">
            <a:off x="666342" y="9686925"/>
            <a:ext cx="16713940" cy="29210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14" id="14"/>
          <p:cNvSpPr txBox="true"/>
          <p:nvPr/>
        </p:nvSpPr>
        <p:spPr>
          <a:xfrm rot="0">
            <a:off x="8997040" y="9659747"/>
            <a:ext cx="1258707" cy="319278"/>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15" id="15"/>
          <p:cNvSpPr txBox="true"/>
          <p:nvPr/>
        </p:nvSpPr>
        <p:spPr>
          <a:xfrm rot="0">
            <a:off x="16261202" y="9659747"/>
            <a:ext cx="1119079" cy="319278"/>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733970" y="36412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5351426" y="4670714"/>
            <a:ext cx="9983602" cy="438151"/>
          </a:xfrm>
          <a:prstGeom prst="rect">
            <a:avLst/>
          </a:prstGeom>
        </p:spPr>
        <p:txBody>
          <a:bodyPr anchor="t" rtlCol="false" tIns="0" lIns="0" bIns="0" rIns="0">
            <a:spAutoFit/>
          </a:bodyPr>
          <a:lstStyle/>
          <a:p>
            <a:pPr algn="l">
              <a:lnSpc>
                <a:spcPts val="3674"/>
              </a:lnSpc>
            </a:pPr>
            <a:r>
              <a:rPr lang="en-US" sz="2499">
                <a:solidFill>
                  <a:srgbClr val="FFFFFF"/>
                </a:solidFill>
                <a:latin typeface="Open Sauce Light"/>
                <a:ea typeface="Open Sauce Light"/>
                <a:cs typeface="Open Sauce Light"/>
                <a:sym typeface="Open Sauce Light"/>
              </a:rPr>
              <a:t>Adaptive gamification system with realtime emotional feedback</a:t>
            </a:r>
          </a:p>
        </p:txBody>
      </p:sp>
      <p:sp>
        <p:nvSpPr>
          <p:cNvPr name="TextBox 5" id="5"/>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01</a:t>
            </a:r>
          </a:p>
        </p:txBody>
      </p:sp>
      <p:sp>
        <p:nvSpPr>
          <p:cNvPr name="TextBox 6" id="6"/>
          <p:cNvSpPr txBox="true"/>
          <p:nvPr/>
        </p:nvSpPr>
        <p:spPr>
          <a:xfrm rot="0">
            <a:off x="3628807" y="566758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02</a:t>
            </a:r>
          </a:p>
        </p:txBody>
      </p:sp>
      <p:sp>
        <p:nvSpPr>
          <p:cNvPr name="TextBox 7" id="7"/>
          <p:cNvSpPr txBox="true"/>
          <p:nvPr/>
        </p:nvSpPr>
        <p:spPr>
          <a:xfrm rot="0">
            <a:off x="3628807" y="668993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03</a:t>
            </a:r>
          </a:p>
        </p:txBody>
      </p:sp>
      <p:sp>
        <p:nvSpPr>
          <p:cNvPr name="TextBox 8" id="8"/>
          <p:cNvSpPr txBox="true"/>
          <p:nvPr/>
        </p:nvSpPr>
        <p:spPr>
          <a:xfrm rot="0">
            <a:off x="3628807" y="764791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04</a:t>
            </a:r>
          </a:p>
        </p:txBody>
      </p:sp>
      <p:sp>
        <p:nvSpPr>
          <p:cNvPr name="TextBox 9" id="9"/>
          <p:cNvSpPr txBox="true"/>
          <p:nvPr/>
        </p:nvSpPr>
        <p:spPr>
          <a:xfrm rot="0">
            <a:off x="2282890" y="1104900"/>
            <a:ext cx="13405458" cy="2482113"/>
          </a:xfrm>
          <a:prstGeom prst="rect">
            <a:avLst/>
          </a:prstGeom>
        </p:spPr>
        <p:txBody>
          <a:bodyPr anchor="t" rtlCol="false" tIns="0" lIns="0" bIns="0" rIns="0">
            <a:spAutoFit/>
          </a:bodyPr>
          <a:lstStyle/>
          <a:p>
            <a:pPr algn="ctr">
              <a:lnSpc>
                <a:spcPts val="9710"/>
              </a:lnSpc>
            </a:pPr>
            <a:r>
              <a:rPr lang="en-US" sz="8828" spc="2516">
                <a:solidFill>
                  <a:srgbClr val="FFFFFF"/>
                </a:solidFill>
                <a:latin typeface="Open Sauce Medium"/>
                <a:ea typeface="Open Sauce Medium"/>
                <a:cs typeface="Open Sauce Medium"/>
                <a:sym typeface="Open Sauce Medium"/>
              </a:rPr>
              <a:t>MAIN COMPONENTS</a:t>
            </a:r>
          </a:p>
        </p:txBody>
      </p:sp>
      <p:sp>
        <p:nvSpPr>
          <p:cNvPr name="TextBox 10" id="10"/>
          <p:cNvSpPr txBox="true"/>
          <p:nvPr/>
        </p:nvSpPr>
        <p:spPr>
          <a:xfrm rot="0">
            <a:off x="5552235" y="7763798"/>
            <a:ext cx="6780933" cy="438151"/>
          </a:xfrm>
          <a:prstGeom prst="rect">
            <a:avLst/>
          </a:prstGeom>
        </p:spPr>
        <p:txBody>
          <a:bodyPr anchor="t" rtlCol="false" tIns="0" lIns="0" bIns="0" rIns="0">
            <a:spAutoFit/>
          </a:bodyPr>
          <a:lstStyle/>
          <a:p>
            <a:pPr algn="l">
              <a:lnSpc>
                <a:spcPts val="3674"/>
              </a:lnSpc>
            </a:pPr>
            <a:r>
              <a:rPr lang="en-US" sz="2499">
                <a:solidFill>
                  <a:srgbClr val="FFFFFF"/>
                </a:solidFill>
                <a:latin typeface="Open Sauce Light"/>
                <a:ea typeface="Open Sauce Light"/>
                <a:cs typeface="Open Sauce Light"/>
                <a:sym typeface="Open Sauce Light"/>
              </a:rPr>
              <a:t>AI - Student Assistent</a:t>
            </a:r>
          </a:p>
        </p:txBody>
      </p:sp>
      <p:sp>
        <p:nvSpPr>
          <p:cNvPr name="TextBox 11" id="11"/>
          <p:cNvSpPr txBox="true"/>
          <p:nvPr/>
        </p:nvSpPr>
        <p:spPr>
          <a:xfrm rot="0">
            <a:off x="5485560" y="5782370"/>
            <a:ext cx="9983602" cy="438151"/>
          </a:xfrm>
          <a:prstGeom prst="rect">
            <a:avLst/>
          </a:prstGeom>
        </p:spPr>
        <p:txBody>
          <a:bodyPr anchor="t" rtlCol="false" tIns="0" lIns="0" bIns="0" rIns="0">
            <a:spAutoFit/>
          </a:bodyPr>
          <a:lstStyle/>
          <a:p>
            <a:pPr algn="l">
              <a:lnSpc>
                <a:spcPts val="3674"/>
              </a:lnSpc>
            </a:pPr>
            <a:r>
              <a:rPr lang="en-US" sz="2499">
                <a:solidFill>
                  <a:srgbClr val="FFFFFF"/>
                </a:solidFill>
                <a:latin typeface="Open Sauce Light"/>
                <a:ea typeface="Open Sauce Light"/>
                <a:cs typeface="Open Sauce Light"/>
                <a:sym typeface="Open Sauce Light"/>
              </a:rPr>
              <a:t>Personalized Academic Content and Future Predictive Analytics</a:t>
            </a:r>
          </a:p>
        </p:txBody>
      </p:sp>
      <p:sp>
        <p:nvSpPr>
          <p:cNvPr name="TextBox 12" id="12"/>
          <p:cNvSpPr txBox="true"/>
          <p:nvPr/>
        </p:nvSpPr>
        <p:spPr>
          <a:xfrm rot="0">
            <a:off x="5485560" y="6855737"/>
            <a:ext cx="6058342" cy="438151"/>
          </a:xfrm>
          <a:prstGeom prst="rect">
            <a:avLst/>
          </a:prstGeom>
        </p:spPr>
        <p:txBody>
          <a:bodyPr anchor="t" rtlCol="false" tIns="0" lIns="0" bIns="0" rIns="0">
            <a:spAutoFit/>
          </a:bodyPr>
          <a:lstStyle/>
          <a:p>
            <a:pPr algn="ctr">
              <a:lnSpc>
                <a:spcPts val="3674"/>
              </a:lnSpc>
              <a:spcBef>
                <a:spcPct val="0"/>
              </a:spcBef>
            </a:pPr>
            <a:r>
              <a:rPr lang="en-US" sz="2499">
                <a:solidFill>
                  <a:srgbClr val="FFFFFF"/>
                </a:solidFill>
                <a:latin typeface="Open Sauce Light"/>
                <a:ea typeface="Open Sauce Light"/>
                <a:cs typeface="Open Sauce Light"/>
                <a:sym typeface="Open Sauce Light"/>
              </a:rPr>
              <a:t>AI-based Interactive Voice Assessment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639567" y="1182238"/>
            <a:ext cx="3385945" cy="568672"/>
            <a:chOff x="0" y="0"/>
            <a:chExt cx="4514594" cy="758229"/>
          </a:xfrm>
        </p:grpSpPr>
        <p:sp>
          <p:nvSpPr>
            <p:cNvPr name="Freeform 4" id="4"/>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5" id="5"/>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aphicFrame>
        <p:nvGraphicFramePr>
          <p:cNvPr name="Table 6" id="6"/>
          <p:cNvGraphicFramePr>
            <a:graphicFrameLocks noGrp="true"/>
          </p:cNvGraphicFramePr>
          <p:nvPr/>
        </p:nvGraphicFramePr>
        <p:xfrm>
          <a:off x="2527106" y="4228117"/>
          <a:ext cx="10790306" cy="4318810"/>
        </p:xfrm>
        <a:graphic>
          <a:graphicData uri="http://schemas.openxmlformats.org/drawingml/2006/table">
            <a:tbl>
              <a:tblPr/>
              <a:tblGrid>
                <a:gridCol w="1434708"/>
                <a:gridCol w="2406636"/>
                <a:gridCol w="2411044"/>
                <a:gridCol w="2294364"/>
                <a:gridCol w="2243555"/>
              </a:tblGrid>
              <a:tr h="1237095">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Study</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Immediate Pronunciation Feedback</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Pre-Assessment Pronunciation Assistance</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Contextual Vocabulary Enhancement</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Alignment with School Syllabus</a:t>
                      </a:r>
                      <a:endParaRPr lang="en-US" sz="1100"/>
                    </a:p>
                  </a:txBody>
                  <a:tcPr marL="244407" marR="244407" marT="244407" marB="244407"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1</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2</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22331">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3</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914723">
                <a:tc>
                  <a:txBody>
                    <a:bodyPr anchor="t" rtlCol="false"/>
                    <a:lstStyle/>
                    <a:p>
                      <a:pPr algn="ctr">
                        <a:lnSpc>
                          <a:spcPts val="1878"/>
                        </a:lnSpc>
                        <a:spcBef>
                          <a:spcPct val="0"/>
                        </a:spcBef>
                        <a:defRPr/>
                      </a:pPr>
                      <a:r>
                        <a:rPr lang="en-US" sz="1772">
                          <a:solidFill>
                            <a:srgbClr val="202354"/>
                          </a:solidFill>
                          <a:latin typeface="Days"/>
                          <a:ea typeface="Days"/>
                          <a:cs typeface="Days"/>
                          <a:sym typeface="Days"/>
                        </a:rPr>
                        <a:t>Proposed System</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bl>
          </a:graphicData>
        </a:graphic>
      </p:graphicFrame>
      <p:sp>
        <p:nvSpPr>
          <p:cNvPr name="Freeform 7" id="7"/>
          <p:cNvSpPr/>
          <p:nvPr/>
        </p:nvSpPr>
        <p:spPr>
          <a:xfrm flipH="false" flipV="false" rot="0">
            <a:off x="5476997" y="5829803"/>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TextBox 8" id="8"/>
          <p:cNvSpPr txBox="true"/>
          <p:nvPr/>
        </p:nvSpPr>
        <p:spPr>
          <a:xfrm rot="0">
            <a:off x="1567560" y="1859372"/>
            <a:ext cx="7198532" cy="828675"/>
          </a:xfrm>
          <a:prstGeom prst="rect">
            <a:avLst/>
          </a:prstGeom>
        </p:spPr>
        <p:txBody>
          <a:bodyPr anchor="t" rtlCol="false" tIns="0" lIns="0" bIns="0" rIns="0">
            <a:spAutoFit/>
          </a:bodyPr>
          <a:lstStyle/>
          <a:p>
            <a:pPr algn="ctr">
              <a:lnSpc>
                <a:spcPts val="6599"/>
              </a:lnSpc>
            </a:pPr>
            <a:r>
              <a:rPr lang="en-US" sz="5499" spc="555">
                <a:solidFill>
                  <a:srgbClr val="FFFFFF"/>
                </a:solidFill>
                <a:latin typeface="Open Sauce Medium"/>
                <a:ea typeface="Open Sauce Medium"/>
                <a:cs typeface="Open Sauce Medium"/>
                <a:sym typeface="Open Sauce Medium"/>
              </a:rPr>
              <a:t>REASEARCH GAP</a:t>
            </a:r>
          </a:p>
        </p:txBody>
      </p:sp>
      <p:sp>
        <p:nvSpPr>
          <p:cNvPr name="TextBox 9" id="9"/>
          <p:cNvSpPr txBox="true"/>
          <p:nvPr/>
        </p:nvSpPr>
        <p:spPr>
          <a:xfrm rot="0">
            <a:off x="1888456" y="2862769"/>
            <a:ext cx="14236457" cy="952500"/>
          </a:xfrm>
          <a:prstGeom prst="rect">
            <a:avLst/>
          </a:prstGeom>
        </p:spPr>
        <p:txBody>
          <a:bodyPr anchor="t" rtlCol="false" tIns="0" lIns="0" bIns="0" rIns="0">
            <a:spAutoFit/>
          </a:bodyPr>
          <a:lstStyle/>
          <a:p>
            <a:pPr algn="l">
              <a:lnSpc>
                <a:spcPts val="1920"/>
              </a:lnSpc>
            </a:pPr>
            <a:r>
              <a:rPr lang="en-US" sz="1600" spc="161">
                <a:solidFill>
                  <a:srgbClr val="FFFFFF"/>
                </a:solidFill>
                <a:latin typeface="Open Sauce Medium"/>
                <a:ea typeface="Open Sauce Medium"/>
                <a:cs typeface="Open Sauce Medium"/>
                <a:sym typeface="Open Sauce Medium"/>
              </a:rPr>
              <a:t>Project 1 - Developing an AI-Assisted Low-Resource Spoken Language Learning App for Children.</a:t>
            </a:r>
          </a:p>
          <a:p>
            <a:pPr algn="l">
              <a:lnSpc>
                <a:spcPts val="1920"/>
              </a:lnSpc>
            </a:pPr>
            <a:r>
              <a:rPr lang="en-US" sz="1600" spc="161">
                <a:solidFill>
                  <a:srgbClr val="FFFFFF"/>
                </a:solidFill>
                <a:latin typeface="Open Sauce Medium"/>
                <a:ea typeface="Open Sauce Medium"/>
                <a:cs typeface="Open Sauce Medium"/>
                <a:sym typeface="Open Sauce Medium"/>
              </a:rPr>
              <a:t>Project 2 - The effectiveness of computer-assisted pronunciation training for foreign language learning by children</a:t>
            </a:r>
          </a:p>
          <a:p>
            <a:pPr algn="l">
              <a:lnSpc>
                <a:spcPts val="1920"/>
              </a:lnSpc>
            </a:pPr>
            <a:r>
              <a:rPr lang="en-US" sz="1600" spc="161">
                <a:solidFill>
                  <a:srgbClr val="FFFFFF"/>
                </a:solidFill>
                <a:latin typeface="Open Sauce Medium"/>
                <a:ea typeface="Open Sauce Medium"/>
                <a:cs typeface="Open Sauce Medium"/>
                <a:sym typeface="Open Sauce Medium"/>
              </a:rPr>
              <a:t>project 3 - Duolingo Language Learning Platform  (existing System)</a:t>
            </a:r>
          </a:p>
          <a:p>
            <a:pPr algn="l">
              <a:lnSpc>
                <a:spcPts val="1920"/>
              </a:lnSpc>
            </a:pPr>
          </a:p>
        </p:txBody>
      </p:sp>
      <p:sp>
        <p:nvSpPr>
          <p:cNvPr name="Freeform 10" id="10"/>
          <p:cNvSpPr/>
          <p:nvPr/>
        </p:nvSpPr>
        <p:spPr>
          <a:xfrm flipH="false" flipV="false" rot="0">
            <a:off x="8459325" y="5823455"/>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1" id="11"/>
          <p:cNvSpPr/>
          <p:nvPr/>
        </p:nvSpPr>
        <p:spPr>
          <a:xfrm flipH="false" flipV="false" rot="0">
            <a:off x="14141761" y="5829803"/>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2" id="12"/>
          <p:cNvSpPr/>
          <p:nvPr/>
        </p:nvSpPr>
        <p:spPr>
          <a:xfrm flipH="false" flipV="false" rot="0">
            <a:off x="8403506" y="7621999"/>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3" id="13"/>
          <p:cNvSpPr/>
          <p:nvPr/>
        </p:nvSpPr>
        <p:spPr>
          <a:xfrm flipH="false" flipV="false" rot="0">
            <a:off x="8403506" y="6759277"/>
            <a:ext cx="725173" cy="567448"/>
          </a:xfrm>
          <a:custGeom>
            <a:avLst/>
            <a:gdLst/>
            <a:ahLst/>
            <a:cxnLst/>
            <a:rect r="r" b="b" t="t" l="l"/>
            <a:pathLst>
              <a:path h="567448" w="725173">
                <a:moveTo>
                  <a:pt x="0" y="0"/>
                </a:moveTo>
                <a:lnTo>
                  <a:pt x="725173" y="0"/>
                </a:lnTo>
                <a:lnTo>
                  <a:pt x="725173" y="567447"/>
                </a:lnTo>
                <a:lnTo>
                  <a:pt x="0" y="567447"/>
                </a:lnTo>
                <a:lnTo>
                  <a:pt x="0" y="0"/>
                </a:lnTo>
                <a:close/>
              </a:path>
            </a:pathLst>
          </a:custGeom>
          <a:blipFill>
            <a:blip r:embed="rId5"/>
            <a:stretch>
              <a:fillRect l="0" t="0" r="0" b="0"/>
            </a:stretch>
          </a:blipFill>
        </p:spPr>
      </p:sp>
      <p:sp>
        <p:nvSpPr>
          <p:cNvPr name="Freeform 14" id="14"/>
          <p:cNvSpPr/>
          <p:nvPr/>
        </p:nvSpPr>
        <p:spPr>
          <a:xfrm flipH="false" flipV="false" rot="0">
            <a:off x="14141761" y="6723085"/>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5" id="15"/>
          <p:cNvSpPr/>
          <p:nvPr/>
        </p:nvSpPr>
        <p:spPr>
          <a:xfrm flipH="false" flipV="false" rot="0">
            <a:off x="5434326" y="7656177"/>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16" id="16"/>
          <p:cNvSpPr/>
          <p:nvPr/>
        </p:nvSpPr>
        <p:spPr>
          <a:xfrm flipH="false" flipV="false" rot="0">
            <a:off x="14141761" y="76561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7" id="17"/>
          <p:cNvSpPr/>
          <p:nvPr/>
        </p:nvSpPr>
        <p:spPr>
          <a:xfrm flipH="false" flipV="false" rot="0">
            <a:off x="11370210" y="76561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18" id="18"/>
          <p:cNvSpPr/>
          <p:nvPr/>
        </p:nvSpPr>
        <p:spPr>
          <a:xfrm flipH="false" flipV="false" rot="0">
            <a:off x="5434326" y="6742990"/>
            <a:ext cx="639831" cy="639831"/>
          </a:xfrm>
          <a:custGeom>
            <a:avLst/>
            <a:gdLst/>
            <a:ahLst/>
            <a:cxnLst/>
            <a:rect r="r" b="b" t="t" l="l"/>
            <a:pathLst>
              <a:path h="639831" w="639831">
                <a:moveTo>
                  <a:pt x="0" y="0"/>
                </a:moveTo>
                <a:lnTo>
                  <a:pt x="639832" y="0"/>
                </a:lnTo>
                <a:lnTo>
                  <a:pt x="639832" y="639831"/>
                </a:lnTo>
                <a:lnTo>
                  <a:pt x="0" y="639831"/>
                </a:lnTo>
                <a:lnTo>
                  <a:pt x="0" y="0"/>
                </a:lnTo>
                <a:close/>
              </a:path>
            </a:pathLst>
          </a:custGeom>
          <a:blipFill>
            <a:blip r:embed="rId4"/>
            <a:stretch>
              <a:fillRect l="0" t="0" r="0" b="0"/>
            </a:stretch>
          </a:blipFill>
        </p:spPr>
      </p:sp>
      <p:sp>
        <p:nvSpPr>
          <p:cNvPr name="Freeform 19" id="19"/>
          <p:cNvSpPr/>
          <p:nvPr/>
        </p:nvSpPr>
        <p:spPr>
          <a:xfrm flipH="false" flipV="false" rot="0">
            <a:off x="5434326"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0" id="20"/>
          <p:cNvSpPr/>
          <p:nvPr/>
        </p:nvSpPr>
        <p:spPr>
          <a:xfrm flipH="false" flipV="false" rot="0">
            <a:off x="8366853"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1" id="21"/>
          <p:cNvSpPr/>
          <p:nvPr/>
        </p:nvSpPr>
        <p:spPr>
          <a:xfrm flipH="false" flipV="false" rot="0">
            <a:off x="11327539"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2" id="22"/>
          <p:cNvSpPr/>
          <p:nvPr/>
        </p:nvSpPr>
        <p:spPr>
          <a:xfrm flipH="false" flipV="false" rot="0">
            <a:off x="14099090" y="8690852"/>
            <a:ext cx="725173" cy="567448"/>
          </a:xfrm>
          <a:custGeom>
            <a:avLst/>
            <a:gdLst/>
            <a:ahLst/>
            <a:cxnLst/>
            <a:rect r="r" b="b" t="t" l="l"/>
            <a:pathLst>
              <a:path h="567448" w="725173">
                <a:moveTo>
                  <a:pt x="0" y="0"/>
                </a:moveTo>
                <a:lnTo>
                  <a:pt x="725173" y="0"/>
                </a:lnTo>
                <a:lnTo>
                  <a:pt x="725173" y="567448"/>
                </a:lnTo>
                <a:lnTo>
                  <a:pt x="0" y="567448"/>
                </a:lnTo>
                <a:lnTo>
                  <a:pt x="0" y="0"/>
                </a:lnTo>
                <a:close/>
              </a:path>
            </a:pathLst>
          </a:custGeom>
          <a:blipFill>
            <a:blip r:embed="rId5"/>
            <a:stretch>
              <a:fillRect l="0" t="0" r="0" b="0"/>
            </a:stretch>
          </a:blipFill>
        </p:spPr>
      </p:sp>
      <p:sp>
        <p:nvSpPr>
          <p:cNvPr name="Freeform 23" id="23"/>
          <p:cNvSpPr/>
          <p:nvPr/>
        </p:nvSpPr>
        <p:spPr>
          <a:xfrm flipH="false" flipV="false" rot="0">
            <a:off x="11300543" y="5829803"/>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sp>
        <p:nvSpPr>
          <p:cNvPr name="Freeform 24" id="24"/>
          <p:cNvSpPr/>
          <p:nvPr/>
        </p:nvSpPr>
        <p:spPr>
          <a:xfrm flipH="false" flipV="false" rot="0">
            <a:off x="11327539" y="6759277"/>
            <a:ext cx="639831" cy="639831"/>
          </a:xfrm>
          <a:custGeom>
            <a:avLst/>
            <a:gdLst/>
            <a:ahLst/>
            <a:cxnLst/>
            <a:rect r="r" b="b" t="t" l="l"/>
            <a:pathLst>
              <a:path h="639831" w="639831">
                <a:moveTo>
                  <a:pt x="0" y="0"/>
                </a:moveTo>
                <a:lnTo>
                  <a:pt x="639831" y="0"/>
                </a:lnTo>
                <a:lnTo>
                  <a:pt x="639831" y="639831"/>
                </a:lnTo>
                <a:lnTo>
                  <a:pt x="0" y="639831"/>
                </a:lnTo>
                <a:lnTo>
                  <a:pt x="0" y="0"/>
                </a:lnTo>
                <a:close/>
              </a:path>
            </a:pathLst>
          </a:custGeom>
          <a:blipFill>
            <a:blip r:embed="rId4"/>
            <a:stretch>
              <a:fillRect l="0" t="0" r="0" b="0"/>
            </a:stretch>
          </a:blipFill>
        </p:spPr>
      </p:sp>
      <p:grpSp>
        <p:nvGrpSpPr>
          <p:cNvPr name="Group 25" id="25"/>
          <p:cNvGrpSpPr/>
          <p:nvPr/>
        </p:nvGrpSpPr>
        <p:grpSpPr>
          <a:xfrm rot="0">
            <a:off x="1028700" y="9754319"/>
            <a:ext cx="16230600" cy="301625"/>
            <a:chOff x="0" y="0"/>
            <a:chExt cx="21640800" cy="402167"/>
          </a:xfrm>
        </p:grpSpPr>
        <p:sp>
          <p:nvSpPr>
            <p:cNvPr name="TextBox 26" id="26"/>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IT20239220         Gamage M.I.S.          </a:t>
              </a:r>
            </a:p>
          </p:txBody>
        </p:sp>
        <p:sp>
          <p:nvSpPr>
            <p:cNvPr name="TextBox 27" id="27"/>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28" id="28"/>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8635601" y="2467483"/>
            <a:ext cx="19050" cy="5067021"/>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394123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5596554"/>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32180"/>
            <a:ext cx="15156557" cy="0"/>
          </a:xfrm>
          <a:prstGeom prst="line">
            <a:avLst/>
          </a:prstGeom>
          <a:ln cap="flat" w="76200">
            <a:solidFill>
              <a:srgbClr val="C23A97"/>
            </a:solidFill>
            <a:prstDash val="solid"/>
            <a:headEnd type="none" len="sm" w="sm"/>
            <a:tailEnd type="none" len="sm" w="sm"/>
          </a:ln>
        </p:spPr>
      </p:sp>
      <p:grpSp>
        <p:nvGrpSpPr>
          <p:cNvPr name="Group 14" id="14"/>
          <p:cNvGrpSpPr/>
          <p:nvPr/>
        </p:nvGrpSpPr>
        <p:grpSpPr>
          <a:xfrm rot="0">
            <a:off x="984502" y="792906"/>
            <a:ext cx="2907970" cy="1082139"/>
            <a:chOff x="0" y="0"/>
            <a:chExt cx="765885" cy="285008"/>
          </a:xfrm>
        </p:grpSpPr>
        <p:sp>
          <p:nvSpPr>
            <p:cNvPr name="Freeform 15" id="15"/>
            <p:cNvSpPr/>
            <p:nvPr/>
          </p:nvSpPr>
          <p:spPr>
            <a:xfrm flipH="false" flipV="false" rot="0">
              <a:off x="0" y="0"/>
              <a:ext cx="765885" cy="285008"/>
            </a:xfrm>
            <a:custGeom>
              <a:avLst/>
              <a:gdLst/>
              <a:ahLst/>
              <a:cxnLst/>
              <a:rect r="r" b="b" t="t" l="l"/>
              <a:pathLst>
                <a:path h="285008" w="765885">
                  <a:moveTo>
                    <a:pt x="0" y="0"/>
                  </a:moveTo>
                  <a:lnTo>
                    <a:pt x="765885" y="0"/>
                  </a:lnTo>
                  <a:lnTo>
                    <a:pt x="765885" y="285008"/>
                  </a:lnTo>
                  <a:lnTo>
                    <a:pt x="0" y="285008"/>
                  </a:lnTo>
                  <a:close/>
                </a:path>
              </a:pathLst>
            </a:custGeom>
            <a:solidFill>
              <a:srgbClr val="F5F5F5"/>
            </a:solidFill>
          </p:spPr>
        </p:sp>
        <p:sp>
          <p:nvSpPr>
            <p:cNvPr name="TextBox 16" id="16"/>
            <p:cNvSpPr txBox="true"/>
            <p:nvPr/>
          </p:nvSpPr>
          <p:spPr>
            <a:xfrm>
              <a:off x="0" y="-28575"/>
              <a:ext cx="765885" cy="313583"/>
            </a:xfrm>
            <a:prstGeom prst="rect">
              <a:avLst/>
            </a:prstGeom>
          </p:spPr>
          <p:txBody>
            <a:bodyPr anchor="ctr" rtlCol="false" tIns="50800" lIns="50800" bIns="50800" rIns="50800"/>
            <a:lstStyle/>
            <a:p>
              <a:pPr algn="ctr">
                <a:lnSpc>
                  <a:spcPts val="1869"/>
                </a:lnSpc>
              </a:pPr>
            </a:p>
          </p:txBody>
        </p:sp>
      </p:grpSp>
      <p:grpSp>
        <p:nvGrpSpPr>
          <p:cNvPr name="Group 17" id="17"/>
          <p:cNvGrpSpPr/>
          <p:nvPr/>
        </p:nvGrpSpPr>
        <p:grpSpPr>
          <a:xfrm rot="0">
            <a:off x="639567" y="1182238"/>
            <a:ext cx="3385945" cy="568672"/>
            <a:chOff x="0" y="0"/>
            <a:chExt cx="4514594" cy="758229"/>
          </a:xfrm>
        </p:grpSpPr>
        <p:sp>
          <p:nvSpPr>
            <p:cNvPr name="Freeform 18" id="1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9" id="1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20" id="20"/>
          <p:cNvGrpSpPr>
            <a:grpSpLocks noChangeAspect="true"/>
          </p:cNvGrpSpPr>
          <p:nvPr/>
        </p:nvGrpSpPr>
        <p:grpSpPr>
          <a:xfrm rot="0">
            <a:off x="8469692" y="7164585"/>
            <a:ext cx="369918" cy="369918"/>
            <a:chOff x="6705600" y="1371600"/>
            <a:chExt cx="10972800" cy="10972800"/>
          </a:xfrm>
        </p:grpSpPr>
        <p:sp>
          <p:nvSpPr>
            <p:cNvPr name="Freeform 21" id="2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pic>
        <p:nvPicPr>
          <p:cNvPr name="Picture 22" id="22">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4166" t="0" r="2514" b="0"/>
          <a:stretch>
            <a:fillRect/>
          </a:stretch>
        </p:blipFill>
        <p:spPr>
          <a:xfrm flipH="false" flipV="false" rot="0">
            <a:off x="2655724" y="5571354"/>
            <a:ext cx="3748657" cy="2539155"/>
          </a:xfrm>
          <a:prstGeom prst="rect">
            <a:avLst/>
          </a:prstGeom>
        </p:spPr>
      </p:pic>
      <p:sp>
        <p:nvSpPr>
          <p:cNvPr name="TextBox 23" id="23"/>
          <p:cNvSpPr txBox="true"/>
          <p:nvPr/>
        </p:nvSpPr>
        <p:spPr>
          <a:xfrm rot="0">
            <a:off x="2483019" y="2900996"/>
            <a:ext cx="4729867" cy="1546225"/>
          </a:xfrm>
          <a:prstGeom prst="rect">
            <a:avLst/>
          </a:prstGeom>
        </p:spPr>
        <p:txBody>
          <a:bodyPr anchor="t" rtlCol="false" tIns="0" lIns="0" bIns="0" rIns="0">
            <a:spAutoFit/>
          </a:bodyPr>
          <a:lstStyle/>
          <a:p>
            <a:pPr algn="just">
              <a:lnSpc>
                <a:spcPts val="6049"/>
              </a:lnSpc>
            </a:pPr>
            <a:r>
              <a:rPr lang="en-US" sz="5499" spc="725">
                <a:solidFill>
                  <a:srgbClr val="000000"/>
                </a:solidFill>
                <a:latin typeface="Open Sauce Medium"/>
                <a:ea typeface="Open Sauce Medium"/>
                <a:cs typeface="Open Sauce Medium"/>
                <a:sym typeface="Open Sauce Medium"/>
              </a:rPr>
              <a:t>RESEARCH PROBLEMS</a:t>
            </a:r>
          </a:p>
        </p:txBody>
      </p:sp>
      <p:sp>
        <p:nvSpPr>
          <p:cNvPr name="TextBox 24" id="24"/>
          <p:cNvSpPr txBox="true"/>
          <p:nvPr/>
        </p:nvSpPr>
        <p:spPr>
          <a:xfrm rot="0">
            <a:off x="9054139" y="2432363"/>
            <a:ext cx="7472227" cy="56832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can real-time feedback on pronunciation improve the speaking skills of children aged 10-12?</a:t>
            </a:r>
          </a:p>
        </p:txBody>
      </p:sp>
      <p:sp>
        <p:nvSpPr>
          <p:cNvPr name="TextBox 25" id="25"/>
          <p:cNvSpPr txBox="true"/>
          <p:nvPr/>
        </p:nvSpPr>
        <p:spPr>
          <a:xfrm rot="0">
            <a:off x="9144000" y="3755525"/>
            <a:ext cx="7472227" cy="112077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impact does pre-assessment pronunciation assistance have on students' reading and speaking performance?</a:t>
            </a:r>
          </a:p>
          <a:p>
            <a:pPr algn="l">
              <a:lnSpc>
                <a:spcPts val="2200"/>
              </a:lnSpc>
            </a:pPr>
          </a:p>
        </p:txBody>
      </p:sp>
      <p:sp>
        <p:nvSpPr>
          <p:cNvPr name="TextBox 26" id="26"/>
          <p:cNvSpPr txBox="true"/>
          <p:nvPr/>
        </p:nvSpPr>
        <p:spPr>
          <a:xfrm rot="0">
            <a:off x="9144000" y="5410847"/>
            <a:ext cx="7472227" cy="1120775"/>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are the benefits of providing contextual vocabulary enhancement through an interactive word definition system?</a:t>
            </a:r>
          </a:p>
          <a:p>
            <a:pPr algn="l">
              <a:lnSpc>
                <a:spcPts val="2200"/>
              </a:lnSpc>
            </a:pPr>
          </a:p>
        </p:txBody>
      </p:sp>
      <p:sp>
        <p:nvSpPr>
          <p:cNvPr name="TextBox 27" id="27"/>
          <p:cNvSpPr txBox="true"/>
          <p:nvPr/>
        </p:nvSpPr>
        <p:spPr>
          <a:xfrm rot="0">
            <a:off x="9144000" y="6978879"/>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does tracking individual performance over time with visual progress insights aid in identifying areas for improvement and enhancing learning outcomes?</a:t>
            </a:r>
          </a:p>
        </p:txBody>
      </p:sp>
      <p:grpSp>
        <p:nvGrpSpPr>
          <p:cNvPr name="Group 28" id="28"/>
          <p:cNvGrpSpPr/>
          <p:nvPr/>
        </p:nvGrpSpPr>
        <p:grpSpPr>
          <a:xfrm rot="0">
            <a:off x="666342" y="9677400"/>
            <a:ext cx="16713940" cy="301625"/>
            <a:chOff x="0" y="0"/>
            <a:chExt cx="22285253" cy="402167"/>
          </a:xfrm>
        </p:grpSpPr>
        <p:sp>
          <p:nvSpPr>
            <p:cNvPr name="TextBox 29" id="29"/>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30" id="30"/>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1" id="31"/>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
        <p:nvSpPr>
          <p:cNvPr name="TextBox 32" id="32"/>
          <p:cNvSpPr txBox="true"/>
          <p:nvPr/>
        </p:nvSpPr>
        <p:spPr>
          <a:xfrm rot="0">
            <a:off x="9023312" y="3074568"/>
            <a:ext cx="6964638" cy="460248"/>
          </a:xfrm>
          <a:prstGeom prst="rect">
            <a:avLst/>
          </a:prstGeom>
        </p:spPr>
        <p:txBody>
          <a:bodyPr anchor="t" rtlCol="false" tIns="0" lIns="0" bIns="0" rIns="0">
            <a:spAutoFit/>
          </a:bodyPr>
          <a:lstStyle/>
          <a:p>
            <a:pPr algn="l" marL="280673" indent="-140336" lvl="1">
              <a:lnSpc>
                <a:spcPts val="1911"/>
              </a:lnSpc>
              <a:buFont typeface="Arial"/>
              <a:buChar char="•"/>
            </a:pPr>
            <a:r>
              <a:rPr lang="en-US" sz="1300">
                <a:solidFill>
                  <a:srgbClr val="000000"/>
                </a:solidFill>
                <a:latin typeface="Open Sauce Light"/>
                <a:ea typeface="Open Sauce Light"/>
                <a:cs typeface="Open Sauce Light"/>
                <a:sym typeface="Open Sauce Light"/>
              </a:rPr>
              <a:t>When children receive instant feedback, they can quickly identify and correct their mistakes</a:t>
            </a:r>
          </a:p>
        </p:txBody>
      </p:sp>
      <p:sp>
        <p:nvSpPr>
          <p:cNvPr name="TextBox 33" id="33"/>
          <p:cNvSpPr txBox="true"/>
          <p:nvPr/>
        </p:nvSpPr>
        <p:spPr>
          <a:xfrm rot="0">
            <a:off x="9054139" y="4651706"/>
            <a:ext cx="6964638" cy="460248"/>
          </a:xfrm>
          <a:prstGeom prst="rect">
            <a:avLst/>
          </a:prstGeom>
        </p:spPr>
        <p:txBody>
          <a:bodyPr anchor="t" rtlCol="false" tIns="0" lIns="0" bIns="0" rIns="0">
            <a:spAutoFit/>
          </a:bodyPr>
          <a:lstStyle/>
          <a:p>
            <a:pPr algn="l" marL="280673" indent="-140336" lvl="1">
              <a:lnSpc>
                <a:spcPts val="1911"/>
              </a:lnSpc>
              <a:buFont typeface="Arial"/>
              <a:buChar char="•"/>
            </a:pPr>
            <a:r>
              <a:rPr lang="en-US" sz="1300">
                <a:solidFill>
                  <a:srgbClr val="000000"/>
                </a:solidFill>
                <a:latin typeface="Open Sauce Light"/>
                <a:ea typeface="Open Sauce Light"/>
                <a:cs typeface="Open Sauce Light"/>
                <a:sym typeface="Open Sauce Light"/>
              </a:rPr>
              <a:t>Pre-assessment pronunciation assistance allows students to listen to correct pronunciations before attempting to read aloud</a:t>
            </a:r>
          </a:p>
        </p:txBody>
      </p:sp>
      <p:sp>
        <p:nvSpPr>
          <p:cNvPr name="TextBox 34" id="34"/>
          <p:cNvSpPr txBox="true"/>
          <p:nvPr/>
        </p:nvSpPr>
        <p:spPr>
          <a:xfrm rot="0">
            <a:off x="9144000" y="6252159"/>
            <a:ext cx="6964638" cy="460248"/>
          </a:xfrm>
          <a:prstGeom prst="rect">
            <a:avLst/>
          </a:prstGeom>
        </p:spPr>
        <p:txBody>
          <a:bodyPr anchor="t" rtlCol="false" tIns="0" lIns="0" bIns="0" rIns="0">
            <a:spAutoFit/>
          </a:bodyPr>
          <a:lstStyle/>
          <a:p>
            <a:pPr algn="l" marL="280673" indent="-140336" lvl="1">
              <a:lnSpc>
                <a:spcPts val="1911"/>
              </a:lnSpc>
              <a:buFont typeface="Arial"/>
              <a:buChar char="•"/>
            </a:pPr>
            <a:r>
              <a:rPr lang="en-US" sz="1300">
                <a:solidFill>
                  <a:srgbClr val="000000"/>
                </a:solidFill>
                <a:latin typeface="Open Sauce Light"/>
                <a:ea typeface="Open Sauce Light"/>
                <a:cs typeface="Open Sauce Light"/>
                <a:sym typeface="Open Sauce Light"/>
              </a:rPr>
              <a:t>Providing contextual vocabulary enhancement through an interactive word definition system helps students understand and retain new words more effectively</a:t>
            </a:r>
          </a:p>
        </p:txBody>
      </p:sp>
      <p:sp>
        <p:nvSpPr>
          <p:cNvPr name="TextBox 35" id="35"/>
          <p:cNvSpPr txBox="true"/>
          <p:nvPr/>
        </p:nvSpPr>
        <p:spPr>
          <a:xfrm rot="0">
            <a:off x="9144000" y="7883433"/>
            <a:ext cx="6964638" cy="698373"/>
          </a:xfrm>
          <a:prstGeom prst="rect">
            <a:avLst/>
          </a:prstGeom>
        </p:spPr>
        <p:txBody>
          <a:bodyPr anchor="t" rtlCol="false" tIns="0" lIns="0" bIns="0" rIns="0">
            <a:spAutoFit/>
          </a:bodyPr>
          <a:lstStyle/>
          <a:p>
            <a:pPr algn="l" marL="280673" indent="-140336" lvl="1">
              <a:lnSpc>
                <a:spcPts val="1911"/>
              </a:lnSpc>
              <a:buFont typeface="Arial"/>
              <a:buChar char="•"/>
            </a:pPr>
            <a:r>
              <a:rPr lang="en-US" sz="1300">
                <a:solidFill>
                  <a:srgbClr val="000000"/>
                </a:solidFill>
                <a:latin typeface="Open Sauce Light"/>
                <a:ea typeface="Open Sauce Light"/>
                <a:cs typeface="Open Sauce Light"/>
                <a:sym typeface="Open Sauce Light"/>
              </a:rPr>
              <a:t>Tracking individual performance over time and providing visual progress insights helps in identifying specific areas where students need improvement, allowing for targeted interventions.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465968" cy="963386"/>
            <a:chOff x="0" y="0"/>
            <a:chExt cx="912848" cy="253731"/>
          </a:xfrm>
        </p:grpSpPr>
        <p:sp>
          <p:nvSpPr>
            <p:cNvPr name="Freeform 7" id="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8" id="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4691519" y="5586889"/>
            <a:ext cx="4452481"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Identify pronunciation errors by comparing transcribed text with the original text.</a:t>
            </a:r>
          </a:p>
        </p:txBody>
      </p:sp>
      <p:grpSp>
        <p:nvGrpSpPr>
          <p:cNvPr name="Group 10" id="10"/>
          <p:cNvGrpSpPr/>
          <p:nvPr/>
        </p:nvGrpSpPr>
        <p:grpSpPr>
          <a:xfrm rot="0">
            <a:off x="3417346" y="4493536"/>
            <a:ext cx="652933" cy="682260"/>
            <a:chOff x="0" y="0"/>
            <a:chExt cx="870578" cy="909680"/>
          </a:xfrm>
        </p:grpSpPr>
        <p:grpSp>
          <p:nvGrpSpPr>
            <p:cNvPr name="Group 11" id="11"/>
            <p:cNvGrpSpPr/>
            <p:nvPr/>
          </p:nvGrpSpPr>
          <p:grpSpPr>
            <a:xfrm rot="0">
              <a:off x="0" y="0"/>
              <a:ext cx="870578" cy="909680"/>
              <a:chOff x="0" y="0"/>
              <a:chExt cx="354711" cy="370643"/>
            </a:xfrm>
          </p:grpSpPr>
          <p:sp>
            <p:nvSpPr>
              <p:cNvPr name="Freeform 12" id="1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3" id="1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01</a:t>
              </a:r>
            </a:p>
          </p:txBody>
        </p:sp>
      </p:grpSp>
      <p:grpSp>
        <p:nvGrpSpPr>
          <p:cNvPr name="Group 15" id="15"/>
          <p:cNvGrpSpPr/>
          <p:nvPr/>
        </p:nvGrpSpPr>
        <p:grpSpPr>
          <a:xfrm rot="0">
            <a:off x="3422550" y="6915570"/>
            <a:ext cx="652933" cy="682260"/>
            <a:chOff x="0" y="0"/>
            <a:chExt cx="870578" cy="909680"/>
          </a:xfrm>
        </p:grpSpPr>
        <p:grpSp>
          <p:nvGrpSpPr>
            <p:cNvPr name="Group 16" id="16"/>
            <p:cNvGrpSpPr/>
            <p:nvPr/>
          </p:nvGrpSpPr>
          <p:grpSpPr>
            <a:xfrm rot="0">
              <a:off x="0" y="0"/>
              <a:ext cx="870578" cy="909680"/>
              <a:chOff x="0" y="0"/>
              <a:chExt cx="354711" cy="370643"/>
            </a:xfrm>
          </p:grpSpPr>
          <p:sp>
            <p:nvSpPr>
              <p:cNvPr name="Freeform 17" id="1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8" id="1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05</a:t>
              </a:r>
            </a:p>
          </p:txBody>
        </p:sp>
      </p:grpSp>
      <p:grpSp>
        <p:nvGrpSpPr>
          <p:cNvPr name="Group 20" id="20"/>
          <p:cNvGrpSpPr/>
          <p:nvPr/>
        </p:nvGrpSpPr>
        <p:grpSpPr>
          <a:xfrm rot="0">
            <a:off x="9565018" y="4478643"/>
            <a:ext cx="701004" cy="732490"/>
            <a:chOff x="0" y="0"/>
            <a:chExt cx="934671" cy="976653"/>
          </a:xfrm>
        </p:grpSpPr>
        <p:grpSp>
          <p:nvGrpSpPr>
            <p:cNvPr name="Group 21" id="21"/>
            <p:cNvGrpSpPr/>
            <p:nvPr/>
          </p:nvGrpSpPr>
          <p:grpSpPr>
            <a:xfrm rot="0">
              <a:off x="0" y="0"/>
              <a:ext cx="934671" cy="976653"/>
              <a:chOff x="0" y="0"/>
              <a:chExt cx="354711" cy="370643"/>
            </a:xfrm>
          </p:grpSpPr>
          <p:sp>
            <p:nvSpPr>
              <p:cNvPr name="Freeform 22" id="2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3" id="2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64884"/>
              <a:ext cx="934671" cy="780210"/>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Open Sauce Medium"/>
                  <a:ea typeface="Open Sauce Medium"/>
                  <a:cs typeface="Open Sauce Medium"/>
                  <a:sym typeface="Open Sauce Medium"/>
                </a:rPr>
                <a:t>02</a:t>
              </a:r>
            </a:p>
          </p:txBody>
        </p:sp>
      </p:grpSp>
      <p:grpSp>
        <p:nvGrpSpPr>
          <p:cNvPr name="Group 25" id="25"/>
          <p:cNvGrpSpPr/>
          <p:nvPr/>
        </p:nvGrpSpPr>
        <p:grpSpPr>
          <a:xfrm rot="0">
            <a:off x="9565018" y="6890455"/>
            <a:ext cx="701004" cy="732490"/>
            <a:chOff x="0" y="0"/>
            <a:chExt cx="934671" cy="976653"/>
          </a:xfrm>
        </p:grpSpPr>
        <p:grpSp>
          <p:nvGrpSpPr>
            <p:cNvPr name="Group 26" id="26"/>
            <p:cNvGrpSpPr/>
            <p:nvPr/>
          </p:nvGrpSpPr>
          <p:grpSpPr>
            <a:xfrm rot="0">
              <a:off x="0" y="0"/>
              <a:ext cx="934671" cy="976653"/>
              <a:chOff x="0" y="0"/>
              <a:chExt cx="354711" cy="370643"/>
            </a:xfrm>
          </p:grpSpPr>
          <p:sp>
            <p:nvSpPr>
              <p:cNvPr name="Freeform 27" id="2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8" id="2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64884"/>
              <a:ext cx="934671" cy="780210"/>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Open Sauce Medium"/>
                  <a:ea typeface="Open Sauce Medium"/>
                  <a:cs typeface="Open Sauce Medium"/>
                  <a:sym typeface="Open Sauce Medium"/>
                </a:rPr>
                <a:t>06</a:t>
              </a:r>
            </a:p>
          </p:txBody>
        </p:sp>
      </p:grpSp>
      <p:grpSp>
        <p:nvGrpSpPr>
          <p:cNvPr name="Group 30" id="30"/>
          <p:cNvGrpSpPr/>
          <p:nvPr/>
        </p:nvGrpSpPr>
        <p:grpSpPr>
          <a:xfrm rot="0">
            <a:off x="3417346" y="5634514"/>
            <a:ext cx="652933" cy="682260"/>
            <a:chOff x="0" y="0"/>
            <a:chExt cx="870578" cy="909680"/>
          </a:xfrm>
        </p:grpSpPr>
        <p:grpSp>
          <p:nvGrpSpPr>
            <p:cNvPr name="Group 31" id="31"/>
            <p:cNvGrpSpPr/>
            <p:nvPr/>
          </p:nvGrpSpPr>
          <p:grpSpPr>
            <a:xfrm rot="0">
              <a:off x="0" y="0"/>
              <a:ext cx="870578" cy="909680"/>
              <a:chOff x="0" y="0"/>
              <a:chExt cx="354711" cy="370643"/>
            </a:xfrm>
          </p:grpSpPr>
          <p:sp>
            <p:nvSpPr>
              <p:cNvPr name="Freeform 32" id="3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3" id="33"/>
              <p:cNvSpPr txBox="true"/>
              <p:nvPr/>
            </p:nvSpPr>
            <p:spPr>
              <a:xfrm>
                <a:off x="0" y="-38100"/>
                <a:ext cx="354711" cy="408743"/>
              </a:xfrm>
              <a:prstGeom prst="rect">
                <a:avLst/>
              </a:prstGeom>
            </p:spPr>
            <p:txBody>
              <a:bodyPr anchor="ctr" rtlCol="false" tIns="50800" lIns="50800" bIns="50800" rIns="50800"/>
              <a:lstStyle/>
              <a:p>
                <a:pPr algn="ctr">
                  <a:lnSpc>
                    <a:spcPts val="2660"/>
                  </a:lnSpc>
                </a:pPr>
              </a:p>
            </p:txBody>
          </p:sp>
        </p:grpSp>
        <p:sp>
          <p:nvSpPr>
            <p:cNvPr name="TextBox 34" id="34"/>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03</a:t>
              </a:r>
            </a:p>
          </p:txBody>
        </p:sp>
      </p:grpSp>
      <p:grpSp>
        <p:nvGrpSpPr>
          <p:cNvPr name="Group 35" id="35"/>
          <p:cNvGrpSpPr/>
          <p:nvPr/>
        </p:nvGrpSpPr>
        <p:grpSpPr>
          <a:xfrm rot="0">
            <a:off x="9565018" y="5634514"/>
            <a:ext cx="701004" cy="732490"/>
            <a:chOff x="0" y="0"/>
            <a:chExt cx="934671" cy="976653"/>
          </a:xfrm>
        </p:grpSpPr>
        <p:grpSp>
          <p:nvGrpSpPr>
            <p:cNvPr name="Group 36" id="36"/>
            <p:cNvGrpSpPr/>
            <p:nvPr/>
          </p:nvGrpSpPr>
          <p:grpSpPr>
            <a:xfrm rot="0">
              <a:off x="0" y="0"/>
              <a:ext cx="934671" cy="976653"/>
              <a:chOff x="0" y="0"/>
              <a:chExt cx="354711" cy="370643"/>
            </a:xfrm>
          </p:grpSpPr>
          <p:sp>
            <p:nvSpPr>
              <p:cNvPr name="Freeform 37" id="3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8" id="3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0" y="64884"/>
              <a:ext cx="934671" cy="780210"/>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Open Sauce Medium"/>
                  <a:ea typeface="Open Sauce Medium"/>
                  <a:cs typeface="Open Sauce Medium"/>
                  <a:sym typeface="Open Sauce Medium"/>
                </a:rPr>
                <a:t>04</a:t>
              </a:r>
            </a:p>
          </p:txBody>
        </p:sp>
      </p:grpSp>
      <p:grpSp>
        <p:nvGrpSpPr>
          <p:cNvPr name="Group 40" id="40"/>
          <p:cNvGrpSpPr/>
          <p:nvPr/>
        </p:nvGrpSpPr>
        <p:grpSpPr>
          <a:xfrm rot="0">
            <a:off x="639567" y="1182238"/>
            <a:ext cx="3385945" cy="568672"/>
            <a:chOff x="0" y="0"/>
            <a:chExt cx="4514594" cy="758229"/>
          </a:xfrm>
        </p:grpSpPr>
        <p:sp>
          <p:nvSpPr>
            <p:cNvPr name="Freeform 41" id="4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42" id="4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43" id="43"/>
          <p:cNvSpPr txBox="true"/>
          <p:nvPr/>
        </p:nvSpPr>
        <p:spPr>
          <a:xfrm rot="0">
            <a:off x="4690766" y="4518983"/>
            <a:ext cx="4453234" cy="656814"/>
          </a:xfrm>
          <a:prstGeom prst="rect">
            <a:avLst/>
          </a:prstGeom>
        </p:spPr>
        <p:txBody>
          <a:bodyPr anchor="t" rtlCol="false" tIns="0" lIns="0" bIns="0" rIns="0">
            <a:spAutoFit/>
          </a:bodyPr>
          <a:lstStyle/>
          <a:p>
            <a:pPr algn="l">
              <a:lnSpc>
                <a:spcPts val="2648"/>
              </a:lnSpc>
              <a:spcBef>
                <a:spcPct val="0"/>
              </a:spcBef>
            </a:pPr>
            <a:r>
              <a:rPr lang="en-US" sz="1891">
                <a:solidFill>
                  <a:srgbClr val="000000"/>
                </a:solidFill>
                <a:latin typeface="Open Sauce Medium"/>
                <a:ea typeface="Open Sauce Medium"/>
                <a:cs typeface="Open Sauce Medium"/>
                <a:sym typeface="Open Sauce Medium"/>
              </a:rPr>
              <a:t>Implement a functionality to Capture and record student pronunciations</a:t>
            </a:r>
          </a:p>
        </p:txBody>
      </p:sp>
      <p:sp>
        <p:nvSpPr>
          <p:cNvPr name="TextBox 44" id="44"/>
          <p:cNvSpPr txBox="true"/>
          <p:nvPr/>
        </p:nvSpPr>
        <p:spPr>
          <a:xfrm rot="0">
            <a:off x="4695971" y="6941016"/>
            <a:ext cx="4453234" cy="990199"/>
          </a:xfrm>
          <a:prstGeom prst="rect">
            <a:avLst/>
          </a:prstGeom>
        </p:spPr>
        <p:txBody>
          <a:bodyPr anchor="t" rtlCol="false" tIns="0" lIns="0" bIns="0" rIns="0">
            <a:spAutoFit/>
          </a:bodyPr>
          <a:lstStyle/>
          <a:p>
            <a:pPr algn="l">
              <a:lnSpc>
                <a:spcPts val="2648"/>
              </a:lnSpc>
              <a:spcBef>
                <a:spcPct val="0"/>
              </a:spcBef>
            </a:pPr>
            <a:r>
              <a:rPr lang="en-US" sz="1891">
                <a:solidFill>
                  <a:srgbClr val="000000"/>
                </a:solidFill>
                <a:latin typeface="Open Sauce Medium"/>
                <a:ea typeface="Open Sauce Medium"/>
                <a:cs typeface="Open Sauce Medium"/>
                <a:sym typeface="Open Sauce Medium"/>
              </a:rPr>
              <a:t>Implement functionality to convert text into audio for students to hear correct pronunciations.</a:t>
            </a:r>
          </a:p>
        </p:txBody>
      </p:sp>
      <p:sp>
        <p:nvSpPr>
          <p:cNvPr name="TextBox 45" id="45"/>
          <p:cNvSpPr txBox="true"/>
          <p:nvPr/>
        </p:nvSpPr>
        <p:spPr>
          <a:xfrm rot="0">
            <a:off x="10791591" y="4509458"/>
            <a:ext cx="5534938" cy="7016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Implement a functionality to convert student audio to text during reading sessions.</a:t>
            </a:r>
          </a:p>
        </p:txBody>
      </p:sp>
      <p:sp>
        <p:nvSpPr>
          <p:cNvPr name="TextBox 46" id="46"/>
          <p:cNvSpPr txBox="true"/>
          <p:nvPr/>
        </p:nvSpPr>
        <p:spPr>
          <a:xfrm rot="0">
            <a:off x="10796796" y="6931491"/>
            <a:ext cx="5529734"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Implement functionality to provide definitions and audio pronunciations of selected words.</a:t>
            </a:r>
          </a:p>
        </p:txBody>
      </p:sp>
      <p:sp>
        <p:nvSpPr>
          <p:cNvPr name="TextBox 47" id="47"/>
          <p:cNvSpPr txBox="true"/>
          <p:nvPr/>
        </p:nvSpPr>
        <p:spPr>
          <a:xfrm rot="0">
            <a:off x="10791591" y="5626109"/>
            <a:ext cx="5321520" cy="7016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Develop algorithms to provide instant feedback on pronunciation errors.</a:t>
            </a:r>
          </a:p>
        </p:txBody>
      </p:sp>
      <p:sp>
        <p:nvSpPr>
          <p:cNvPr name="TextBox 48" id="48"/>
          <p:cNvSpPr txBox="true"/>
          <p:nvPr/>
        </p:nvSpPr>
        <p:spPr>
          <a:xfrm rot="0">
            <a:off x="3422550" y="2605393"/>
            <a:ext cx="11442900" cy="828675"/>
          </a:xfrm>
          <a:prstGeom prst="rect">
            <a:avLst/>
          </a:prstGeom>
        </p:spPr>
        <p:txBody>
          <a:bodyPr anchor="t" rtlCol="false" tIns="0" lIns="0" bIns="0" rIns="0">
            <a:spAutoFit/>
          </a:bodyPr>
          <a:lstStyle/>
          <a:p>
            <a:pPr algn="ctr">
              <a:lnSpc>
                <a:spcPts val="6599"/>
              </a:lnSpc>
            </a:pPr>
            <a:r>
              <a:rPr lang="en-US" sz="5499">
                <a:solidFill>
                  <a:srgbClr val="000000"/>
                </a:solidFill>
                <a:latin typeface="Open Sauce Medium"/>
                <a:ea typeface="Open Sauce Medium"/>
                <a:cs typeface="Open Sauce Medium"/>
                <a:sym typeface="Open Sauce Medium"/>
              </a:rPr>
              <a:t>SUB OBJECTIVES</a:t>
            </a:r>
          </a:p>
        </p:txBody>
      </p:sp>
      <p:grpSp>
        <p:nvGrpSpPr>
          <p:cNvPr name="Group 49" id="49"/>
          <p:cNvGrpSpPr/>
          <p:nvPr/>
        </p:nvGrpSpPr>
        <p:grpSpPr>
          <a:xfrm rot="0">
            <a:off x="666342" y="9677400"/>
            <a:ext cx="16713940" cy="301625"/>
            <a:chOff x="0" y="0"/>
            <a:chExt cx="22285253" cy="402167"/>
          </a:xfrm>
        </p:grpSpPr>
        <p:sp>
          <p:nvSpPr>
            <p:cNvPr name="TextBox 50" id="50"/>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51" id="51"/>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52" id="52"/>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1091768" y="8083526"/>
            <a:ext cx="1674052" cy="644131"/>
          </a:xfrm>
          <a:custGeom>
            <a:avLst/>
            <a:gdLst/>
            <a:ahLst/>
            <a:cxnLst/>
            <a:rect r="r" b="b" t="t" l="l"/>
            <a:pathLst>
              <a:path h="644131" w="1674052">
                <a:moveTo>
                  <a:pt x="0" y="0"/>
                </a:moveTo>
                <a:lnTo>
                  <a:pt x="1674053" y="0"/>
                </a:lnTo>
                <a:lnTo>
                  <a:pt x="1674053" y="644131"/>
                </a:lnTo>
                <a:lnTo>
                  <a:pt x="0" y="644131"/>
                </a:lnTo>
                <a:lnTo>
                  <a:pt x="0" y="0"/>
                </a:lnTo>
                <a:close/>
              </a:path>
            </a:pathLst>
          </a:custGeom>
          <a:blipFill>
            <a:blip r:embed="rId4"/>
            <a:stretch>
              <a:fillRect l="0" t="0" r="0" b="0"/>
            </a:stretch>
          </a:blipFill>
        </p:spPr>
      </p:sp>
      <p:sp>
        <p:nvSpPr>
          <p:cNvPr name="Freeform 7" id="7"/>
          <p:cNvSpPr/>
          <p:nvPr/>
        </p:nvSpPr>
        <p:spPr>
          <a:xfrm flipH="false" flipV="false" rot="0">
            <a:off x="2288338" y="8079099"/>
            <a:ext cx="2460384" cy="699078"/>
          </a:xfrm>
          <a:custGeom>
            <a:avLst/>
            <a:gdLst/>
            <a:ahLst/>
            <a:cxnLst/>
            <a:rect r="r" b="b" t="t" l="l"/>
            <a:pathLst>
              <a:path h="699078" w="2460384">
                <a:moveTo>
                  <a:pt x="0" y="0"/>
                </a:moveTo>
                <a:lnTo>
                  <a:pt x="2460385" y="0"/>
                </a:lnTo>
                <a:lnTo>
                  <a:pt x="2460385" y="699078"/>
                </a:lnTo>
                <a:lnTo>
                  <a:pt x="0" y="699078"/>
                </a:lnTo>
                <a:lnTo>
                  <a:pt x="0" y="0"/>
                </a:lnTo>
                <a:close/>
              </a:path>
            </a:pathLst>
          </a:custGeom>
          <a:blipFill>
            <a:blip r:embed="rId5"/>
            <a:stretch>
              <a:fillRect l="-22918" t="-60494" r="-21876" b="-65994"/>
            </a:stretch>
          </a:blipFill>
        </p:spPr>
      </p:sp>
      <p:sp>
        <p:nvSpPr>
          <p:cNvPr name="Freeform 8" id="8"/>
          <p:cNvSpPr/>
          <p:nvPr/>
        </p:nvSpPr>
        <p:spPr>
          <a:xfrm flipH="false" flipV="false" rot="0">
            <a:off x="9067282" y="8129618"/>
            <a:ext cx="1748261" cy="598039"/>
          </a:xfrm>
          <a:custGeom>
            <a:avLst/>
            <a:gdLst/>
            <a:ahLst/>
            <a:cxnLst/>
            <a:rect r="r" b="b" t="t" l="l"/>
            <a:pathLst>
              <a:path h="598039" w="1748261">
                <a:moveTo>
                  <a:pt x="0" y="0"/>
                </a:moveTo>
                <a:lnTo>
                  <a:pt x="1748261" y="0"/>
                </a:lnTo>
                <a:lnTo>
                  <a:pt x="1748261" y="598039"/>
                </a:lnTo>
                <a:lnTo>
                  <a:pt x="0" y="598039"/>
                </a:lnTo>
                <a:lnTo>
                  <a:pt x="0" y="0"/>
                </a:lnTo>
                <a:close/>
              </a:path>
            </a:pathLst>
          </a:custGeom>
          <a:blipFill>
            <a:blip r:embed="rId6"/>
            <a:stretch>
              <a:fillRect l="0" t="-54825" r="-10600" b="-60722"/>
            </a:stretch>
          </a:blipFill>
        </p:spPr>
      </p:sp>
      <p:sp>
        <p:nvSpPr>
          <p:cNvPr name="Freeform 9" id="9"/>
          <p:cNvSpPr/>
          <p:nvPr/>
        </p:nvSpPr>
        <p:spPr>
          <a:xfrm flipH="false" flipV="false" rot="0">
            <a:off x="4928152" y="8181780"/>
            <a:ext cx="1181226" cy="493716"/>
          </a:xfrm>
          <a:custGeom>
            <a:avLst/>
            <a:gdLst/>
            <a:ahLst/>
            <a:cxnLst/>
            <a:rect r="r" b="b" t="t" l="l"/>
            <a:pathLst>
              <a:path h="493716" w="1181226">
                <a:moveTo>
                  <a:pt x="0" y="0"/>
                </a:moveTo>
                <a:lnTo>
                  <a:pt x="1181226" y="0"/>
                </a:lnTo>
                <a:lnTo>
                  <a:pt x="1181226" y="493716"/>
                </a:lnTo>
                <a:lnTo>
                  <a:pt x="0" y="493716"/>
                </a:lnTo>
                <a:lnTo>
                  <a:pt x="0" y="0"/>
                </a:lnTo>
                <a:close/>
              </a:path>
            </a:pathLst>
          </a:custGeom>
          <a:blipFill>
            <a:blip r:embed="rId7"/>
            <a:stretch>
              <a:fillRect l="0" t="0" r="0" b="0"/>
            </a:stretch>
          </a:blipFill>
        </p:spPr>
      </p:sp>
      <p:sp>
        <p:nvSpPr>
          <p:cNvPr name="Freeform 10" id="10"/>
          <p:cNvSpPr/>
          <p:nvPr/>
        </p:nvSpPr>
        <p:spPr>
          <a:xfrm flipH="false" flipV="false" rot="0">
            <a:off x="6381275" y="8208852"/>
            <a:ext cx="2409782" cy="439571"/>
          </a:xfrm>
          <a:custGeom>
            <a:avLst/>
            <a:gdLst/>
            <a:ahLst/>
            <a:cxnLst/>
            <a:rect r="r" b="b" t="t" l="l"/>
            <a:pathLst>
              <a:path h="439571" w="2409782">
                <a:moveTo>
                  <a:pt x="0" y="0"/>
                </a:moveTo>
                <a:lnTo>
                  <a:pt x="2409782" y="0"/>
                </a:lnTo>
                <a:lnTo>
                  <a:pt x="2409782" y="439571"/>
                </a:lnTo>
                <a:lnTo>
                  <a:pt x="0" y="439571"/>
                </a:lnTo>
                <a:lnTo>
                  <a:pt x="0" y="0"/>
                </a:lnTo>
                <a:close/>
              </a:path>
            </a:pathLst>
          </a:custGeom>
          <a:blipFill>
            <a:blip r:embed="rId8"/>
            <a:stretch>
              <a:fillRect l="0" t="-106086" r="0" b="-102282"/>
            </a:stretch>
          </a:blipFill>
        </p:spPr>
      </p:sp>
      <p:sp>
        <p:nvSpPr>
          <p:cNvPr name="Freeform 11" id="11"/>
          <p:cNvSpPr/>
          <p:nvPr/>
        </p:nvSpPr>
        <p:spPr>
          <a:xfrm flipH="false" flipV="false" rot="0">
            <a:off x="13227680" y="8129618"/>
            <a:ext cx="498627" cy="596397"/>
          </a:xfrm>
          <a:custGeom>
            <a:avLst/>
            <a:gdLst/>
            <a:ahLst/>
            <a:cxnLst/>
            <a:rect r="r" b="b" t="t" l="l"/>
            <a:pathLst>
              <a:path h="596397" w="498627">
                <a:moveTo>
                  <a:pt x="0" y="0"/>
                </a:moveTo>
                <a:lnTo>
                  <a:pt x="498627" y="0"/>
                </a:lnTo>
                <a:lnTo>
                  <a:pt x="498627" y="596397"/>
                </a:lnTo>
                <a:lnTo>
                  <a:pt x="0" y="596397"/>
                </a:lnTo>
                <a:lnTo>
                  <a:pt x="0" y="0"/>
                </a:lnTo>
                <a:close/>
              </a:path>
            </a:pathLst>
          </a:custGeom>
          <a:blipFill>
            <a:blip r:embed="rId9"/>
            <a:stretch>
              <a:fillRect l="0" t="0" r="0" b="0"/>
            </a:stretch>
          </a:blipFill>
        </p:spPr>
      </p:sp>
      <p:sp>
        <p:nvSpPr>
          <p:cNvPr name="Freeform 12" id="12"/>
          <p:cNvSpPr/>
          <p:nvPr/>
        </p:nvSpPr>
        <p:spPr>
          <a:xfrm flipH="false" flipV="false" rot="0">
            <a:off x="14069207" y="8096308"/>
            <a:ext cx="618567" cy="618567"/>
          </a:xfrm>
          <a:custGeom>
            <a:avLst/>
            <a:gdLst/>
            <a:ahLst/>
            <a:cxnLst/>
            <a:rect r="r" b="b" t="t" l="l"/>
            <a:pathLst>
              <a:path h="618567" w="618567">
                <a:moveTo>
                  <a:pt x="0" y="0"/>
                </a:moveTo>
                <a:lnTo>
                  <a:pt x="618567" y="0"/>
                </a:lnTo>
                <a:lnTo>
                  <a:pt x="618567" y="618567"/>
                </a:lnTo>
                <a:lnTo>
                  <a:pt x="0" y="618567"/>
                </a:lnTo>
                <a:lnTo>
                  <a:pt x="0" y="0"/>
                </a:lnTo>
                <a:close/>
              </a:path>
            </a:pathLst>
          </a:custGeom>
          <a:blipFill>
            <a:blip r:embed="rId10"/>
            <a:stretch>
              <a:fillRect l="0" t="0" r="0" b="0"/>
            </a:stretch>
          </a:blipFill>
        </p:spPr>
      </p:sp>
      <p:sp>
        <p:nvSpPr>
          <p:cNvPr name="Freeform 13" id="13"/>
          <p:cNvSpPr/>
          <p:nvPr/>
        </p:nvSpPr>
        <p:spPr>
          <a:xfrm flipH="false" flipV="false" rot="0">
            <a:off x="14893781" y="8010012"/>
            <a:ext cx="791159" cy="791159"/>
          </a:xfrm>
          <a:custGeom>
            <a:avLst/>
            <a:gdLst/>
            <a:ahLst/>
            <a:cxnLst/>
            <a:rect r="r" b="b" t="t" l="l"/>
            <a:pathLst>
              <a:path h="791159" w="791159">
                <a:moveTo>
                  <a:pt x="0" y="0"/>
                </a:moveTo>
                <a:lnTo>
                  <a:pt x="791159" y="0"/>
                </a:lnTo>
                <a:lnTo>
                  <a:pt x="791159" y="791159"/>
                </a:lnTo>
                <a:lnTo>
                  <a:pt x="0" y="7911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2785930" y="4350550"/>
            <a:ext cx="2736463" cy="346075"/>
          </a:xfrm>
          <a:prstGeom prst="rect">
            <a:avLst/>
          </a:prstGeom>
        </p:spPr>
        <p:txBody>
          <a:bodyPr anchor="t" rtlCol="false" tIns="0" lIns="0" bIns="0" rIns="0">
            <a:spAutoFit/>
          </a:bodyPr>
          <a:lstStyle/>
          <a:p>
            <a:pPr algn="just">
              <a:lnSpc>
                <a:spcPts val="2750"/>
              </a:lnSpc>
            </a:pPr>
            <a:r>
              <a:rPr lang="en-US" sz="2500" spc="80">
                <a:solidFill>
                  <a:srgbClr val="000000"/>
                </a:solidFill>
                <a:latin typeface="Open Sauce Medium"/>
                <a:ea typeface="Open Sauce Medium"/>
                <a:cs typeface="Open Sauce Medium"/>
                <a:sym typeface="Open Sauce Medium"/>
              </a:rPr>
              <a:t>TECHNOLOGIES</a:t>
            </a:r>
          </a:p>
        </p:txBody>
      </p:sp>
      <p:sp>
        <p:nvSpPr>
          <p:cNvPr name="TextBox 15" id="15"/>
          <p:cNvSpPr txBox="true"/>
          <p:nvPr/>
        </p:nvSpPr>
        <p:spPr>
          <a:xfrm rot="0">
            <a:off x="2785930" y="5020795"/>
            <a:ext cx="2945329" cy="2319528"/>
          </a:xfrm>
          <a:prstGeom prst="rect">
            <a:avLst/>
          </a:prstGeom>
        </p:spPr>
        <p:txBody>
          <a:bodyPr anchor="t" rtlCol="false" tIns="0" lIns="0" bIns="0" rIns="0">
            <a:spAutoFit/>
          </a:bodyPr>
          <a:lstStyle/>
          <a:p>
            <a:pPr algn="l">
              <a:lnSpc>
                <a:spcPts val="2646"/>
              </a:lnSpc>
            </a:pPr>
            <a:r>
              <a:rPr lang="en-US" sz="1800">
                <a:solidFill>
                  <a:srgbClr val="000000"/>
                </a:solidFill>
                <a:latin typeface="Open Sauce Light"/>
                <a:ea typeface="Open Sauce Light"/>
                <a:cs typeface="Open Sauce Light"/>
                <a:sym typeface="Open Sauce Light"/>
              </a:rPr>
              <a:t>MERN Stack</a:t>
            </a:r>
          </a:p>
          <a:p>
            <a:pPr algn="l">
              <a:lnSpc>
                <a:spcPts val="2646"/>
              </a:lnSpc>
            </a:pPr>
            <a:r>
              <a:rPr lang="en-US" sz="1800">
                <a:solidFill>
                  <a:srgbClr val="000000"/>
                </a:solidFill>
                <a:latin typeface="Open Sauce Light"/>
                <a:ea typeface="Open Sauce Light"/>
                <a:cs typeface="Open Sauce Light"/>
                <a:sym typeface="Open Sauce Light"/>
              </a:rPr>
              <a:t>Python</a:t>
            </a:r>
          </a:p>
          <a:p>
            <a:pPr algn="l">
              <a:lnSpc>
                <a:spcPts val="2646"/>
              </a:lnSpc>
            </a:pPr>
            <a:r>
              <a:rPr lang="en-US" sz="1800">
                <a:solidFill>
                  <a:srgbClr val="000000"/>
                </a:solidFill>
                <a:latin typeface="Open Sauce Light"/>
                <a:ea typeface="Open Sauce Light"/>
                <a:cs typeface="Open Sauce Light"/>
                <a:sym typeface="Open Sauce Light"/>
              </a:rPr>
              <a:t>Tensorflow</a:t>
            </a:r>
          </a:p>
          <a:p>
            <a:pPr algn="l">
              <a:lnSpc>
                <a:spcPts val="2646"/>
              </a:lnSpc>
            </a:pPr>
            <a:r>
              <a:rPr lang="en-US" sz="1800">
                <a:solidFill>
                  <a:srgbClr val="000000"/>
                </a:solidFill>
                <a:latin typeface="Open Sauce Light"/>
                <a:ea typeface="Open Sauce Light"/>
                <a:cs typeface="Open Sauce Light"/>
                <a:sym typeface="Open Sauce Light"/>
              </a:rPr>
              <a:t>WebRTC</a:t>
            </a:r>
          </a:p>
          <a:p>
            <a:pPr algn="l">
              <a:lnSpc>
                <a:spcPts val="2646"/>
              </a:lnSpc>
            </a:pPr>
            <a:r>
              <a:rPr lang="en-US" sz="1800">
                <a:solidFill>
                  <a:srgbClr val="000000"/>
                </a:solidFill>
                <a:latin typeface="Open Sauce Light"/>
                <a:ea typeface="Open Sauce Light"/>
                <a:cs typeface="Open Sauce Light"/>
                <a:sym typeface="Open Sauce Light"/>
              </a:rPr>
              <a:t>Google Cloud</a:t>
            </a:r>
          </a:p>
          <a:p>
            <a:pPr algn="l">
              <a:lnSpc>
                <a:spcPts val="2646"/>
              </a:lnSpc>
            </a:pPr>
            <a:r>
              <a:rPr lang="en-US" sz="1800">
                <a:solidFill>
                  <a:srgbClr val="000000"/>
                </a:solidFill>
                <a:latin typeface="Open Sauce Light"/>
                <a:ea typeface="Open Sauce Light"/>
                <a:cs typeface="Open Sauce Light"/>
                <a:sym typeface="Open Sauce Light"/>
              </a:rPr>
              <a:t>Git</a:t>
            </a:r>
          </a:p>
          <a:p>
            <a:pPr algn="l">
              <a:lnSpc>
                <a:spcPts val="2646"/>
              </a:lnSpc>
            </a:pPr>
            <a:r>
              <a:rPr lang="en-US" sz="1800">
                <a:solidFill>
                  <a:srgbClr val="000000"/>
                </a:solidFill>
                <a:latin typeface="Open Sauce Light"/>
                <a:ea typeface="Open Sauce Light"/>
                <a:cs typeface="Open Sauce Light"/>
                <a:sym typeface="Open Sauce Light"/>
              </a:rPr>
              <a:t>Merriam-Webster API</a:t>
            </a:r>
          </a:p>
        </p:txBody>
      </p:sp>
      <p:sp>
        <p:nvSpPr>
          <p:cNvPr name="TextBox 16" id="16"/>
          <p:cNvSpPr txBox="true"/>
          <p:nvPr/>
        </p:nvSpPr>
        <p:spPr>
          <a:xfrm rot="0">
            <a:off x="4154161" y="2462277"/>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Bold"/>
                <a:ea typeface="Open Sauce Bold"/>
                <a:cs typeface="Open Sauce Bold"/>
                <a:sym typeface="Open Sauce Bold"/>
              </a:rPr>
              <a:t>METHODOLOGY</a:t>
            </a:r>
          </a:p>
        </p:txBody>
      </p:sp>
      <p:grpSp>
        <p:nvGrpSpPr>
          <p:cNvPr name="Group 17" id="17"/>
          <p:cNvGrpSpPr/>
          <p:nvPr/>
        </p:nvGrpSpPr>
        <p:grpSpPr>
          <a:xfrm rot="0">
            <a:off x="666342" y="9677400"/>
            <a:ext cx="16713940" cy="301625"/>
            <a:chOff x="0" y="0"/>
            <a:chExt cx="22285253" cy="402167"/>
          </a:xfrm>
        </p:grpSpPr>
        <p:sp>
          <p:nvSpPr>
            <p:cNvPr name="TextBox 18" id="18"/>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19" id="19"/>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0" id="20"/>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
        <p:nvSpPr>
          <p:cNvPr name="Freeform 21" id="21"/>
          <p:cNvSpPr/>
          <p:nvPr/>
        </p:nvSpPr>
        <p:spPr>
          <a:xfrm flipH="false" flipV="false" rot="0">
            <a:off x="8516949" y="4011371"/>
            <a:ext cx="3411845" cy="3403316"/>
          </a:xfrm>
          <a:custGeom>
            <a:avLst/>
            <a:gdLst/>
            <a:ahLst/>
            <a:cxnLst/>
            <a:rect r="r" b="b" t="t" l="l"/>
            <a:pathLst>
              <a:path h="3403316" w="3411845">
                <a:moveTo>
                  <a:pt x="0" y="0"/>
                </a:moveTo>
                <a:lnTo>
                  <a:pt x="3411846" y="0"/>
                </a:lnTo>
                <a:lnTo>
                  <a:pt x="3411846" y="3403316"/>
                </a:lnTo>
                <a:lnTo>
                  <a:pt x="0" y="34033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9032857" y="3791077"/>
            <a:ext cx="15156557" cy="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782992" y="4366615"/>
            <a:ext cx="3406482" cy="3228508"/>
            <a:chOff x="0" y="0"/>
            <a:chExt cx="897180" cy="850307"/>
          </a:xfrm>
        </p:grpSpPr>
        <p:sp>
          <p:nvSpPr>
            <p:cNvPr name="Freeform 5" id="5"/>
            <p:cNvSpPr/>
            <p:nvPr/>
          </p:nvSpPr>
          <p:spPr>
            <a:xfrm flipH="false" flipV="false" rot="0">
              <a:off x="0" y="0"/>
              <a:ext cx="897180" cy="850307"/>
            </a:xfrm>
            <a:custGeom>
              <a:avLst/>
              <a:gdLst/>
              <a:ahLst/>
              <a:cxnLst/>
              <a:rect r="r" b="b" t="t" l="l"/>
              <a:pathLst>
                <a:path h="850307" w="897180">
                  <a:moveTo>
                    <a:pt x="0" y="0"/>
                  </a:moveTo>
                  <a:lnTo>
                    <a:pt x="897180" y="0"/>
                  </a:lnTo>
                  <a:lnTo>
                    <a:pt x="897180" y="850307"/>
                  </a:lnTo>
                  <a:lnTo>
                    <a:pt x="0" y="850307"/>
                  </a:lnTo>
                  <a:close/>
                </a:path>
              </a:pathLst>
            </a:custGeom>
            <a:solidFill>
              <a:srgbClr val="F5F5F5"/>
            </a:solidFill>
            <a:ln w="38100" cap="sq">
              <a:solidFill>
                <a:srgbClr val="000000"/>
              </a:solidFill>
              <a:prstDash val="lgDash"/>
              <a:miter/>
            </a:ln>
          </p:spPr>
        </p:sp>
        <p:sp>
          <p:nvSpPr>
            <p:cNvPr name="TextBox 6" id="6"/>
            <p:cNvSpPr txBox="true"/>
            <p:nvPr/>
          </p:nvSpPr>
          <p:spPr>
            <a:xfrm>
              <a:off x="0" y="-47625"/>
              <a:ext cx="897180" cy="897932"/>
            </a:xfrm>
            <a:prstGeom prst="rect">
              <a:avLst/>
            </a:prstGeom>
          </p:spPr>
          <p:txBody>
            <a:bodyPr anchor="ctr" rtlCol="false" tIns="50800" lIns="50800" bIns="50800" rIns="50800"/>
            <a:lstStyle/>
            <a:p>
              <a:pPr algn="ctr">
                <a:lnSpc>
                  <a:spcPts val="2646"/>
                </a:lnSpc>
              </a:pPr>
            </a:p>
          </p:txBody>
        </p:sp>
      </p:grpSp>
      <p:grpSp>
        <p:nvGrpSpPr>
          <p:cNvPr name="Group 7" id="7"/>
          <p:cNvGrpSpPr/>
          <p:nvPr/>
        </p:nvGrpSpPr>
        <p:grpSpPr>
          <a:xfrm rot="0">
            <a:off x="5094941" y="4366615"/>
            <a:ext cx="3406482" cy="3228508"/>
            <a:chOff x="0" y="0"/>
            <a:chExt cx="897180" cy="850307"/>
          </a:xfrm>
        </p:grpSpPr>
        <p:sp>
          <p:nvSpPr>
            <p:cNvPr name="Freeform 8" id="8"/>
            <p:cNvSpPr/>
            <p:nvPr/>
          </p:nvSpPr>
          <p:spPr>
            <a:xfrm flipH="false" flipV="false" rot="0">
              <a:off x="0" y="0"/>
              <a:ext cx="897180" cy="850307"/>
            </a:xfrm>
            <a:custGeom>
              <a:avLst/>
              <a:gdLst/>
              <a:ahLst/>
              <a:cxnLst/>
              <a:rect r="r" b="b" t="t" l="l"/>
              <a:pathLst>
                <a:path h="850307" w="897180">
                  <a:moveTo>
                    <a:pt x="0" y="0"/>
                  </a:moveTo>
                  <a:lnTo>
                    <a:pt x="897180" y="0"/>
                  </a:lnTo>
                  <a:lnTo>
                    <a:pt x="897180" y="850307"/>
                  </a:lnTo>
                  <a:lnTo>
                    <a:pt x="0" y="850307"/>
                  </a:lnTo>
                  <a:close/>
                </a:path>
              </a:pathLst>
            </a:custGeom>
            <a:solidFill>
              <a:srgbClr val="F5F5F5"/>
            </a:solidFill>
            <a:ln w="38100" cap="sq">
              <a:solidFill>
                <a:srgbClr val="000000"/>
              </a:solidFill>
              <a:prstDash val="lgDash"/>
              <a:miter/>
            </a:ln>
          </p:spPr>
        </p:sp>
        <p:sp>
          <p:nvSpPr>
            <p:cNvPr name="TextBox 9" id="9"/>
            <p:cNvSpPr txBox="true"/>
            <p:nvPr/>
          </p:nvSpPr>
          <p:spPr>
            <a:xfrm>
              <a:off x="0" y="-47625"/>
              <a:ext cx="897180" cy="897932"/>
            </a:xfrm>
            <a:prstGeom prst="rect">
              <a:avLst/>
            </a:prstGeom>
          </p:spPr>
          <p:txBody>
            <a:bodyPr anchor="ctr" rtlCol="false" tIns="50800" lIns="50800" bIns="50800" rIns="50800"/>
            <a:lstStyle/>
            <a:p>
              <a:pPr algn="ctr">
                <a:lnSpc>
                  <a:spcPts val="2646"/>
                </a:lnSpc>
              </a:pPr>
            </a:p>
          </p:txBody>
        </p:sp>
      </p:grpSp>
      <p:grpSp>
        <p:nvGrpSpPr>
          <p:cNvPr name="Group 10" id="10"/>
          <p:cNvGrpSpPr/>
          <p:nvPr/>
        </p:nvGrpSpPr>
        <p:grpSpPr>
          <a:xfrm rot="0">
            <a:off x="9406298" y="4381721"/>
            <a:ext cx="3647193" cy="5213651"/>
            <a:chOff x="0" y="0"/>
            <a:chExt cx="960577" cy="1373143"/>
          </a:xfrm>
        </p:grpSpPr>
        <p:sp>
          <p:nvSpPr>
            <p:cNvPr name="Freeform 11" id="11"/>
            <p:cNvSpPr/>
            <p:nvPr/>
          </p:nvSpPr>
          <p:spPr>
            <a:xfrm flipH="false" flipV="false" rot="0">
              <a:off x="0" y="0"/>
              <a:ext cx="960578" cy="1373143"/>
            </a:xfrm>
            <a:custGeom>
              <a:avLst/>
              <a:gdLst/>
              <a:ahLst/>
              <a:cxnLst/>
              <a:rect r="r" b="b" t="t" l="l"/>
              <a:pathLst>
                <a:path h="1373143" w="960578">
                  <a:moveTo>
                    <a:pt x="0" y="0"/>
                  </a:moveTo>
                  <a:lnTo>
                    <a:pt x="960578" y="0"/>
                  </a:lnTo>
                  <a:lnTo>
                    <a:pt x="960578" y="1373143"/>
                  </a:lnTo>
                  <a:lnTo>
                    <a:pt x="0" y="1373143"/>
                  </a:lnTo>
                  <a:close/>
                </a:path>
              </a:pathLst>
            </a:custGeom>
            <a:solidFill>
              <a:srgbClr val="F5F5F5"/>
            </a:solidFill>
            <a:ln w="38100" cap="sq">
              <a:solidFill>
                <a:srgbClr val="000000"/>
              </a:solidFill>
              <a:prstDash val="lgDash"/>
              <a:miter/>
            </a:ln>
          </p:spPr>
        </p:sp>
        <p:sp>
          <p:nvSpPr>
            <p:cNvPr name="TextBox 12" id="12"/>
            <p:cNvSpPr txBox="true"/>
            <p:nvPr/>
          </p:nvSpPr>
          <p:spPr>
            <a:xfrm>
              <a:off x="0" y="-47625"/>
              <a:ext cx="960577" cy="1420768"/>
            </a:xfrm>
            <a:prstGeom prst="rect">
              <a:avLst/>
            </a:prstGeom>
          </p:spPr>
          <p:txBody>
            <a:bodyPr anchor="ctr" rtlCol="false" tIns="50800" lIns="50800" bIns="50800" rIns="50800"/>
            <a:lstStyle/>
            <a:p>
              <a:pPr algn="ctr">
                <a:lnSpc>
                  <a:spcPts val="2646"/>
                </a:lnSpc>
              </a:pPr>
            </a:p>
          </p:txBody>
        </p:sp>
      </p:grpSp>
      <p:sp>
        <p:nvSpPr>
          <p:cNvPr name="TextBox 13" id="13"/>
          <p:cNvSpPr txBox="true"/>
          <p:nvPr/>
        </p:nvSpPr>
        <p:spPr>
          <a:xfrm rot="0">
            <a:off x="1163054"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Software Requirement</a:t>
            </a:r>
          </a:p>
        </p:txBody>
      </p:sp>
      <p:sp>
        <p:nvSpPr>
          <p:cNvPr name="TextBox 14" id="14"/>
          <p:cNvSpPr txBox="true"/>
          <p:nvPr/>
        </p:nvSpPr>
        <p:spPr>
          <a:xfrm rot="0">
            <a:off x="290902" y="2326556"/>
            <a:ext cx="14226804" cy="1266825"/>
          </a:xfrm>
          <a:prstGeom prst="rect">
            <a:avLst/>
          </a:prstGeom>
        </p:spPr>
        <p:txBody>
          <a:bodyPr anchor="t" rtlCol="false" tIns="0" lIns="0" bIns="0" rIns="0">
            <a:spAutoFit/>
          </a:bodyPr>
          <a:lstStyle/>
          <a:p>
            <a:pPr algn="l">
              <a:lnSpc>
                <a:spcPts val="4950"/>
              </a:lnSpc>
            </a:pPr>
            <a:r>
              <a:rPr lang="en-US" sz="4500" spc="508">
                <a:solidFill>
                  <a:srgbClr val="000000"/>
                </a:solidFill>
                <a:latin typeface="Open Sauce Bold"/>
                <a:ea typeface="Open Sauce Bold"/>
                <a:cs typeface="Open Sauce Bold"/>
                <a:sym typeface="Open Sauce Bold"/>
              </a:rPr>
              <a:t>SYSTEM, PERSONAL, AND SOFTWARE REQUIREMENT SPECIFICATION</a:t>
            </a:r>
          </a:p>
        </p:txBody>
      </p:sp>
      <p:sp>
        <p:nvSpPr>
          <p:cNvPr name="TextBox 15" id="15"/>
          <p:cNvSpPr txBox="true"/>
          <p:nvPr/>
        </p:nvSpPr>
        <p:spPr>
          <a:xfrm rot="0">
            <a:off x="1163054" y="5275595"/>
            <a:ext cx="2646358" cy="231952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MERN Stack</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Tensorflow</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Python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WebRTC</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Merriam-Webster API</a:t>
            </a:r>
          </a:p>
          <a:p>
            <a:pPr algn="l">
              <a:lnSpc>
                <a:spcPts val="2646"/>
              </a:lnSpc>
            </a:pPr>
          </a:p>
        </p:txBody>
      </p:sp>
      <p:sp>
        <p:nvSpPr>
          <p:cNvPr name="TextBox 16" id="16"/>
          <p:cNvSpPr txBox="true"/>
          <p:nvPr/>
        </p:nvSpPr>
        <p:spPr>
          <a:xfrm rot="0">
            <a:off x="5294967"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Personal Requirement</a:t>
            </a:r>
          </a:p>
        </p:txBody>
      </p:sp>
      <p:sp>
        <p:nvSpPr>
          <p:cNvPr name="TextBox 17" id="17"/>
          <p:cNvSpPr txBox="true"/>
          <p:nvPr/>
        </p:nvSpPr>
        <p:spPr>
          <a:xfrm rot="0">
            <a:off x="5294967" y="5275595"/>
            <a:ext cx="2646358" cy="6526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teacher</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children</a:t>
            </a:r>
          </a:p>
        </p:txBody>
      </p:sp>
      <p:sp>
        <p:nvSpPr>
          <p:cNvPr name="TextBox 18" id="18"/>
          <p:cNvSpPr txBox="true"/>
          <p:nvPr/>
        </p:nvSpPr>
        <p:spPr>
          <a:xfrm rot="0">
            <a:off x="9606323" y="4533070"/>
            <a:ext cx="2942411"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Functional Requirement</a:t>
            </a:r>
          </a:p>
        </p:txBody>
      </p:sp>
      <p:sp>
        <p:nvSpPr>
          <p:cNvPr name="TextBox 19" id="19"/>
          <p:cNvSpPr txBox="true"/>
          <p:nvPr/>
        </p:nvSpPr>
        <p:spPr>
          <a:xfrm rot="0">
            <a:off x="9606323" y="5275595"/>
            <a:ext cx="3238464" cy="43197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User Authentication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Data Collection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Reading Material Presentation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Speech-to-Text Conversion</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Pronunciation Feedback</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Pre-Assessment Pronunciation Assistance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Contextual Vocabulary Enhancement</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Progress Tracking</a:t>
            </a:r>
          </a:p>
          <a:p>
            <a:pPr algn="l">
              <a:lnSpc>
                <a:spcPts val="2646"/>
              </a:lnSpc>
            </a:pPr>
          </a:p>
        </p:txBody>
      </p:sp>
      <p:grpSp>
        <p:nvGrpSpPr>
          <p:cNvPr name="Group 20" id="20"/>
          <p:cNvGrpSpPr/>
          <p:nvPr/>
        </p:nvGrpSpPr>
        <p:grpSpPr>
          <a:xfrm rot="0">
            <a:off x="13749662" y="4381721"/>
            <a:ext cx="3791351" cy="3213401"/>
            <a:chOff x="0" y="0"/>
            <a:chExt cx="998545" cy="846328"/>
          </a:xfrm>
        </p:grpSpPr>
        <p:sp>
          <p:nvSpPr>
            <p:cNvPr name="Freeform 21" id="21"/>
            <p:cNvSpPr/>
            <p:nvPr/>
          </p:nvSpPr>
          <p:spPr>
            <a:xfrm flipH="false" flipV="false" rot="0">
              <a:off x="0" y="0"/>
              <a:ext cx="998545" cy="846328"/>
            </a:xfrm>
            <a:custGeom>
              <a:avLst/>
              <a:gdLst/>
              <a:ahLst/>
              <a:cxnLst/>
              <a:rect r="r" b="b" t="t" l="l"/>
              <a:pathLst>
                <a:path h="846328" w="998545">
                  <a:moveTo>
                    <a:pt x="0" y="0"/>
                  </a:moveTo>
                  <a:lnTo>
                    <a:pt x="998545" y="0"/>
                  </a:lnTo>
                  <a:lnTo>
                    <a:pt x="998545" y="846328"/>
                  </a:lnTo>
                  <a:lnTo>
                    <a:pt x="0" y="846328"/>
                  </a:lnTo>
                  <a:close/>
                </a:path>
              </a:pathLst>
            </a:custGeom>
            <a:solidFill>
              <a:srgbClr val="F5F5F5"/>
            </a:solidFill>
            <a:ln w="38100" cap="sq">
              <a:solidFill>
                <a:srgbClr val="000000"/>
              </a:solidFill>
              <a:prstDash val="lgDash"/>
              <a:miter/>
            </a:ln>
          </p:spPr>
        </p:sp>
        <p:sp>
          <p:nvSpPr>
            <p:cNvPr name="TextBox 22" id="22"/>
            <p:cNvSpPr txBox="true"/>
            <p:nvPr/>
          </p:nvSpPr>
          <p:spPr>
            <a:xfrm>
              <a:off x="0" y="-47625"/>
              <a:ext cx="998545" cy="893953"/>
            </a:xfrm>
            <a:prstGeom prst="rect">
              <a:avLst/>
            </a:prstGeom>
          </p:spPr>
          <p:txBody>
            <a:bodyPr anchor="ctr" rtlCol="false" tIns="50800" lIns="50800" bIns="50800" rIns="50800"/>
            <a:lstStyle/>
            <a:p>
              <a:pPr algn="ctr">
                <a:lnSpc>
                  <a:spcPts val="2646"/>
                </a:lnSpc>
              </a:pPr>
            </a:p>
          </p:txBody>
        </p:sp>
      </p:grpSp>
      <p:sp>
        <p:nvSpPr>
          <p:cNvPr name="TextBox 23" id="23"/>
          <p:cNvSpPr txBox="true"/>
          <p:nvPr/>
        </p:nvSpPr>
        <p:spPr>
          <a:xfrm rot="0">
            <a:off x="13949687" y="4533070"/>
            <a:ext cx="3309613"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Non-Functional Requirement</a:t>
            </a:r>
          </a:p>
        </p:txBody>
      </p:sp>
      <p:sp>
        <p:nvSpPr>
          <p:cNvPr name="TextBox 24" id="24"/>
          <p:cNvSpPr txBox="true"/>
          <p:nvPr/>
        </p:nvSpPr>
        <p:spPr>
          <a:xfrm rot="0">
            <a:off x="13949687" y="5275595"/>
            <a:ext cx="3238464" cy="231952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Performance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Reliability and Availability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Security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The system must be able to handle a large number of requests </a:t>
            </a:r>
          </a:p>
          <a:p>
            <a:pPr algn="l">
              <a:lnSpc>
                <a:spcPts val="2646"/>
              </a:lnSpc>
            </a:pPr>
          </a:p>
        </p:txBody>
      </p:sp>
      <p:grpSp>
        <p:nvGrpSpPr>
          <p:cNvPr name="Group 25" id="25"/>
          <p:cNvGrpSpPr/>
          <p:nvPr/>
        </p:nvGrpSpPr>
        <p:grpSpPr>
          <a:xfrm rot="0">
            <a:off x="400792" y="890649"/>
            <a:ext cx="3624720" cy="963386"/>
            <a:chOff x="0" y="0"/>
            <a:chExt cx="4832960" cy="1284514"/>
          </a:xfrm>
        </p:grpSpPr>
        <p:grpSp>
          <p:nvGrpSpPr>
            <p:cNvPr name="Group 26" id="26"/>
            <p:cNvGrpSpPr/>
            <p:nvPr/>
          </p:nvGrpSpPr>
          <p:grpSpPr>
            <a:xfrm rot="0">
              <a:off x="0" y="0"/>
              <a:ext cx="4621291" cy="1284514"/>
              <a:chOff x="0" y="0"/>
              <a:chExt cx="912848" cy="253731"/>
            </a:xfrm>
          </p:grpSpPr>
          <p:sp>
            <p:nvSpPr>
              <p:cNvPr name="Freeform 27" id="2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28" id="2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29" id="29"/>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30" id="30"/>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31" id="31"/>
          <p:cNvGrpSpPr/>
          <p:nvPr/>
        </p:nvGrpSpPr>
        <p:grpSpPr>
          <a:xfrm rot="0">
            <a:off x="666342" y="9677400"/>
            <a:ext cx="16713940" cy="301625"/>
            <a:chOff x="0" y="0"/>
            <a:chExt cx="22285253" cy="402167"/>
          </a:xfrm>
        </p:grpSpPr>
        <p:sp>
          <p:nvSpPr>
            <p:cNvPr name="TextBox 32" id="32"/>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33" id="33"/>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4" id="34"/>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8240" y="1733236"/>
            <a:ext cx="14471519" cy="7237723"/>
            <a:chOff x="0" y="0"/>
            <a:chExt cx="3001460" cy="1501137"/>
          </a:xfrm>
        </p:grpSpPr>
        <p:sp>
          <p:nvSpPr>
            <p:cNvPr name="Freeform 4" id="4"/>
            <p:cNvSpPr/>
            <p:nvPr/>
          </p:nvSpPr>
          <p:spPr>
            <a:xfrm flipH="false" flipV="false" rot="0">
              <a:off x="0" y="0"/>
              <a:ext cx="3001460" cy="1501137"/>
            </a:xfrm>
            <a:custGeom>
              <a:avLst/>
              <a:gdLst/>
              <a:ahLst/>
              <a:cxnLst/>
              <a:rect r="r" b="b" t="t" l="l"/>
              <a:pathLst>
                <a:path h="1501137" w="3001460">
                  <a:moveTo>
                    <a:pt x="0" y="0"/>
                  </a:moveTo>
                  <a:lnTo>
                    <a:pt x="3001460" y="0"/>
                  </a:lnTo>
                  <a:lnTo>
                    <a:pt x="3001460" y="1501137"/>
                  </a:lnTo>
                  <a:lnTo>
                    <a:pt x="0" y="1501137"/>
                  </a:lnTo>
                  <a:close/>
                </a:path>
              </a:pathLst>
            </a:custGeom>
            <a:solidFill>
              <a:srgbClr val="F5F5F5"/>
            </a:solidFill>
            <a:ln cap="sq">
              <a:noFill/>
              <a:prstDash val="solid"/>
              <a:miter/>
            </a:ln>
          </p:spPr>
        </p:sp>
        <p:sp>
          <p:nvSpPr>
            <p:cNvPr name="TextBox 5" id="5"/>
            <p:cNvSpPr txBox="true"/>
            <p:nvPr/>
          </p:nvSpPr>
          <p:spPr>
            <a:xfrm>
              <a:off x="0" y="-28575"/>
              <a:ext cx="3001460" cy="1529712"/>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639567" y="1182238"/>
            <a:ext cx="3385945" cy="568672"/>
            <a:chOff x="0" y="0"/>
            <a:chExt cx="4514594" cy="758229"/>
          </a:xfrm>
        </p:grpSpPr>
        <p:sp>
          <p:nvSpPr>
            <p:cNvPr name="Freeform 7" id="7"/>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8" id="8"/>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9" id="9"/>
          <p:cNvSpPr/>
          <p:nvPr/>
        </p:nvSpPr>
        <p:spPr>
          <a:xfrm flipH="false" flipV="false" rot="0">
            <a:off x="2365553" y="2725594"/>
            <a:ext cx="13708378" cy="5900314"/>
          </a:xfrm>
          <a:custGeom>
            <a:avLst/>
            <a:gdLst/>
            <a:ahLst/>
            <a:cxnLst/>
            <a:rect r="r" b="b" t="t" l="l"/>
            <a:pathLst>
              <a:path h="5900314" w="13708378">
                <a:moveTo>
                  <a:pt x="0" y="0"/>
                </a:moveTo>
                <a:lnTo>
                  <a:pt x="13708377" y="0"/>
                </a:lnTo>
                <a:lnTo>
                  <a:pt x="13708377" y="5900314"/>
                </a:lnTo>
                <a:lnTo>
                  <a:pt x="0" y="5900314"/>
                </a:lnTo>
                <a:lnTo>
                  <a:pt x="0" y="0"/>
                </a:lnTo>
                <a:close/>
              </a:path>
            </a:pathLst>
          </a:custGeom>
          <a:blipFill>
            <a:blip r:embed="rId4"/>
            <a:stretch>
              <a:fillRect l="0" t="0" r="0" b="0"/>
            </a:stretch>
          </a:blipFill>
        </p:spPr>
      </p:sp>
      <p:sp>
        <p:nvSpPr>
          <p:cNvPr name="TextBox 10" id="10"/>
          <p:cNvSpPr txBox="true"/>
          <p:nvPr/>
        </p:nvSpPr>
        <p:spPr>
          <a:xfrm rot="0">
            <a:off x="2729354" y="2111987"/>
            <a:ext cx="6620256" cy="828675"/>
          </a:xfrm>
          <a:prstGeom prst="rect">
            <a:avLst/>
          </a:prstGeom>
        </p:spPr>
        <p:txBody>
          <a:bodyPr anchor="t" rtlCol="false" tIns="0" lIns="0" bIns="0" rIns="0">
            <a:spAutoFit/>
          </a:bodyPr>
          <a:lstStyle/>
          <a:p>
            <a:pPr algn="l">
              <a:lnSpc>
                <a:spcPts val="6599"/>
              </a:lnSpc>
            </a:pPr>
            <a:r>
              <a:rPr lang="en-US" sz="5499" spc="-54">
                <a:solidFill>
                  <a:srgbClr val="000000"/>
                </a:solidFill>
                <a:latin typeface="Open Sauce Medium"/>
                <a:ea typeface="Open Sauce Medium"/>
                <a:cs typeface="Open Sauce Medium"/>
                <a:sym typeface="Open Sauce Medium"/>
              </a:rPr>
              <a:t>System Diagram</a:t>
            </a:r>
          </a:p>
        </p:txBody>
      </p:sp>
      <p:grpSp>
        <p:nvGrpSpPr>
          <p:cNvPr name="Group 11" id="11"/>
          <p:cNvGrpSpPr/>
          <p:nvPr/>
        </p:nvGrpSpPr>
        <p:grpSpPr>
          <a:xfrm rot="0">
            <a:off x="1028700" y="9754319"/>
            <a:ext cx="16230600" cy="301625"/>
            <a:chOff x="0" y="0"/>
            <a:chExt cx="21640800" cy="402167"/>
          </a:xfrm>
        </p:grpSpPr>
        <p:sp>
          <p:nvSpPr>
            <p:cNvPr name="TextBox 12" id="12"/>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IT20239220         Gamage M.I.S.          </a:t>
              </a:r>
            </a:p>
          </p:txBody>
        </p:sp>
        <p:sp>
          <p:nvSpPr>
            <p:cNvPr name="TextBox 13" id="13"/>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14" id="14"/>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9901" y="1221218"/>
            <a:ext cx="15488668" cy="8037082"/>
            <a:chOff x="0" y="0"/>
            <a:chExt cx="4079320" cy="2116762"/>
          </a:xfrm>
        </p:grpSpPr>
        <p:sp>
          <p:nvSpPr>
            <p:cNvPr name="Freeform 4" id="4"/>
            <p:cNvSpPr/>
            <p:nvPr/>
          </p:nvSpPr>
          <p:spPr>
            <a:xfrm flipH="false" flipV="false" rot="0">
              <a:off x="0" y="0"/>
              <a:ext cx="4079320" cy="2116762"/>
            </a:xfrm>
            <a:custGeom>
              <a:avLst/>
              <a:gdLst/>
              <a:ahLst/>
              <a:cxnLst/>
              <a:rect r="r" b="b" t="t" l="l"/>
              <a:pathLst>
                <a:path h="2116762" w="4079320">
                  <a:moveTo>
                    <a:pt x="0" y="0"/>
                  </a:moveTo>
                  <a:lnTo>
                    <a:pt x="4079320" y="0"/>
                  </a:lnTo>
                  <a:lnTo>
                    <a:pt x="4079320" y="2116762"/>
                  </a:lnTo>
                  <a:lnTo>
                    <a:pt x="0" y="211676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9320" cy="2145337"/>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624720" cy="963386"/>
            <a:chOff x="0" y="0"/>
            <a:chExt cx="4832960" cy="1284514"/>
          </a:xfrm>
        </p:grpSpPr>
        <p:grpSp>
          <p:nvGrpSpPr>
            <p:cNvPr name="Group 7" id="7"/>
            <p:cNvGrpSpPr/>
            <p:nvPr/>
          </p:nvGrpSpPr>
          <p:grpSpPr>
            <a:xfrm rot="0">
              <a:off x="0" y="0"/>
              <a:ext cx="4621291" cy="1284514"/>
              <a:chOff x="0" y="0"/>
              <a:chExt cx="912848" cy="253731"/>
            </a:xfrm>
          </p:grpSpPr>
          <p:sp>
            <p:nvSpPr>
              <p:cNvPr name="Freeform 8" id="8"/>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9" id="9"/>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11" id="11"/>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Freeform 12" id="12"/>
          <p:cNvSpPr/>
          <p:nvPr/>
        </p:nvSpPr>
        <p:spPr>
          <a:xfrm flipH="false" flipV="false" rot="0">
            <a:off x="3713703" y="1301040"/>
            <a:ext cx="10378880" cy="7684920"/>
          </a:xfrm>
          <a:custGeom>
            <a:avLst/>
            <a:gdLst/>
            <a:ahLst/>
            <a:cxnLst/>
            <a:rect r="r" b="b" t="t" l="l"/>
            <a:pathLst>
              <a:path h="7684920" w="10378880">
                <a:moveTo>
                  <a:pt x="0" y="0"/>
                </a:moveTo>
                <a:lnTo>
                  <a:pt x="10378880" y="0"/>
                </a:lnTo>
                <a:lnTo>
                  <a:pt x="10378880" y="7684920"/>
                </a:lnTo>
                <a:lnTo>
                  <a:pt x="0" y="7684920"/>
                </a:lnTo>
                <a:lnTo>
                  <a:pt x="0" y="0"/>
                </a:lnTo>
                <a:close/>
              </a:path>
            </a:pathLst>
          </a:custGeom>
          <a:blipFill>
            <a:blip r:embed="rId5"/>
            <a:stretch>
              <a:fillRect l="0" t="-311" r="0" b="-856"/>
            </a:stretch>
          </a:blipFill>
        </p:spPr>
      </p:sp>
      <p:sp>
        <p:nvSpPr>
          <p:cNvPr name="Freeform 13" id="13"/>
          <p:cNvSpPr/>
          <p:nvPr/>
        </p:nvSpPr>
        <p:spPr>
          <a:xfrm flipH="false" flipV="false" rot="0">
            <a:off x="3713703" y="2281498"/>
            <a:ext cx="6229367" cy="4584832"/>
          </a:xfrm>
          <a:custGeom>
            <a:avLst/>
            <a:gdLst/>
            <a:ahLst/>
            <a:cxnLst/>
            <a:rect r="r" b="b" t="t" l="l"/>
            <a:pathLst>
              <a:path h="4584832" w="6229367">
                <a:moveTo>
                  <a:pt x="0" y="0"/>
                </a:moveTo>
                <a:lnTo>
                  <a:pt x="6229367" y="0"/>
                </a:lnTo>
                <a:lnTo>
                  <a:pt x="6229367" y="4584833"/>
                </a:lnTo>
                <a:lnTo>
                  <a:pt x="0" y="4584833"/>
                </a:lnTo>
                <a:lnTo>
                  <a:pt x="0" y="0"/>
                </a:lnTo>
                <a:close/>
              </a:path>
            </a:pathLst>
          </a:custGeom>
          <a:blipFill>
            <a:blip r:embed="rId6"/>
            <a:stretch>
              <a:fillRect l="0" t="-21831" r="-66403" b="-15012"/>
            </a:stretch>
          </a:blipFill>
        </p:spPr>
      </p:sp>
      <p:sp>
        <p:nvSpPr>
          <p:cNvPr name="TextBox 14" id="14"/>
          <p:cNvSpPr txBox="true"/>
          <p:nvPr/>
        </p:nvSpPr>
        <p:spPr>
          <a:xfrm rot="0">
            <a:off x="1871737" y="7819904"/>
            <a:ext cx="5525601" cy="1036320"/>
          </a:xfrm>
          <a:prstGeom prst="rect">
            <a:avLst/>
          </a:prstGeom>
        </p:spPr>
        <p:txBody>
          <a:bodyPr anchor="t" rtlCol="false" tIns="0" lIns="0" bIns="0" rIns="0">
            <a:spAutoFit/>
          </a:bodyPr>
          <a:lstStyle/>
          <a:p>
            <a:pPr algn="l" marL="0" indent="0" lvl="0">
              <a:lnSpc>
                <a:spcPts val="4140"/>
              </a:lnSpc>
              <a:spcBef>
                <a:spcPct val="0"/>
              </a:spcBef>
            </a:pPr>
            <a:r>
              <a:rPr lang="en-US" sz="3000" spc="84">
                <a:solidFill>
                  <a:srgbClr val="010101"/>
                </a:solidFill>
                <a:latin typeface="Open Sauce Bold"/>
                <a:ea typeface="Open Sauce Bold"/>
                <a:cs typeface="Open Sauce Bold"/>
                <a:sym typeface="Open Sauce Bold"/>
              </a:rPr>
              <a:t>WORK BREAKDOWN STRUCTURE</a:t>
            </a:r>
          </a:p>
        </p:txBody>
      </p:sp>
      <p:grpSp>
        <p:nvGrpSpPr>
          <p:cNvPr name="Group 15" id="15"/>
          <p:cNvGrpSpPr/>
          <p:nvPr/>
        </p:nvGrpSpPr>
        <p:grpSpPr>
          <a:xfrm rot="0">
            <a:off x="666342" y="9677400"/>
            <a:ext cx="16713940" cy="301625"/>
            <a:chOff x="0" y="0"/>
            <a:chExt cx="22285253" cy="402167"/>
          </a:xfrm>
        </p:grpSpPr>
        <p:sp>
          <p:nvSpPr>
            <p:cNvPr name="TextBox 16" id="16"/>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IT20239220         Gamage M.I.S.          </a:t>
              </a:r>
            </a:p>
          </p:txBody>
        </p:sp>
        <p:sp>
          <p:nvSpPr>
            <p:cNvPr name="TextBox 17" id="17"/>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8" id="18"/>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0"/>
            <a:ext cx="14579503" cy="10287000"/>
            <a:chOff x="0" y="0"/>
            <a:chExt cx="3839869" cy="2709333"/>
          </a:xfrm>
        </p:grpSpPr>
        <p:sp>
          <p:nvSpPr>
            <p:cNvPr name="Freeform 4" id="4"/>
            <p:cNvSpPr/>
            <p:nvPr/>
          </p:nvSpPr>
          <p:spPr>
            <a:xfrm flipH="false" flipV="false" rot="0">
              <a:off x="0" y="0"/>
              <a:ext cx="3839869" cy="2709333"/>
            </a:xfrm>
            <a:custGeom>
              <a:avLst/>
              <a:gdLst/>
              <a:ahLst/>
              <a:cxnLst/>
              <a:rect r="r" b="b" t="t" l="l"/>
              <a:pathLst>
                <a:path h="2709333" w="3839869">
                  <a:moveTo>
                    <a:pt x="0" y="0"/>
                  </a:moveTo>
                  <a:lnTo>
                    <a:pt x="3839869" y="0"/>
                  </a:lnTo>
                  <a:lnTo>
                    <a:pt x="3839869" y="2709333"/>
                  </a:lnTo>
                  <a:lnTo>
                    <a:pt x="0" y="2709333"/>
                  </a:lnTo>
                  <a:close/>
                </a:path>
              </a:pathLst>
            </a:custGeom>
            <a:solidFill>
              <a:srgbClr val="F5F5F5"/>
            </a:solidFill>
          </p:spPr>
        </p:sp>
        <p:sp>
          <p:nvSpPr>
            <p:cNvPr name="TextBox 5" id="5"/>
            <p:cNvSpPr txBox="true"/>
            <p:nvPr/>
          </p:nvSpPr>
          <p:spPr>
            <a:xfrm>
              <a:off x="0" y="19050"/>
              <a:ext cx="3839869" cy="269028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00792" y="890649"/>
            <a:ext cx="3624720" cy="963386"/>
            <a:chOff x="0" y="0"/>
            <a:chExt cx="4832960" cy="1284514"/>
          </a:xfrm>
        </p:grpSpPr>
        <p:grpSp>
          <p:nvGrpSpPr>
            <p:cNvPr name="Group 8" id="8"/>
            <p:cNvGrpSpPr/>
            <p:nvPr/>
          </p:nvGrpSpPr>
          <p:grpSpPr>
            <a:xfrm rot="0">
              <a:off x="0" y="0"/>
              <a:ext cx="4621291" cy="1284514"/>
              <a:chOff x="0" y="0"/>
              <a:chExt cx="912848" cy="253731"/>
            </a:xfrm>
          </p:grpSpPr>
          <p:sp>
            <p:nvSpPr>
              <p:cNvPr name="Freeform 9" id="9"/>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0" id="10"/>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5"/>
              <a:stretch>
                <a:fillRect l="0" t="0" r="0" b="0"/>
              </a:stretch>
            </a:blipFill>
          </p:spPr>
        </p:sp>
        <p:sp>
          <p:nvSpPr>
            <p:cNvPr name="TextBox 12" id="12"/>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Freeform 13" id="13"/>
          <p:cNvSpPr/>
          <p:nvPr/>
        </p:nvSpPr>
        <p:spPr>
          <a:xfrm flipH="false" flipV="false" rot="0">
            <a:off x="9475896" y="2862728"/>
            <a:ext cx="6220669" cy="6648762"/>
          </a:xfrm>
          <a:custGeom>
            <a:avLst/>
            <a:gdLst/>
            <a:ahLst/>
            <a:cxnLst/>
            <a:rect r="r" b="b" t="t" l="l"/>
            <a:pathLst>
              <a:path h="6648762" w="6220669">
                <a:moveTo>
                  <a:pt x="0" y="0"/>
                </a:moveTo>
                <a:lnTo>
                  <a:pt x="6220669" y="0"/>
                </a:lnTo>
                <a:lnTo>
                  <a:pt x="6220669" y="6648762"/>
                </a:lnTo>
                <a:lnTo>
                  <a:pt x="0" y="6648762"/>
                </a:lnTo>
                <a:lnTo>
                  <a:pt x="0" y="0"/>
                </a:lnTo>
                <a:close/>
              </a:path>
            </a:pathLst>
          </a:custGeom>
          <a:blipFill>
            <a:blip r:embed="rId6"/>
            <a:stretch>
              <a:fillRect l="-130535" t="-130001" r="-251073" b="-23460"/>
            </a:stretch>
          </a:blipFill>
        </p:spPr>
      </p:sp>
      <p:sp>
        <p:nvSpPr>
          <p:cNvPr name="TextBox 14" id="14"/>
          <p:cNvSpPr txBox="true"/>
          <p:nvPr/>
        </p:nvSpPr>
        <p:spPr>
          <a:xfrm rot="0">
            <a:off x="6365375" y="1333335"/>
            <a:ext cx="5557250" cy="936625"/>
          </a:xfrm>
          <a:prstGeom prst="rect">
            <a:avLst/>
          </a:prstGeom>
        </p:spPr>
        <p:txBody>
          <a:bodyPr anchor="t" rtlCol="false" tIns="0" lIns="0" bIns="0" rIns="0">
            <a:spAutoFit/>
          </a:bodyPr>
          <a:lstStyle/>
          <a:p>
            <a:pPr algn="ctr">
              <a:lnSpc>
                <a:spcPts val="7699"/>
              </a:lnSpc>
            </a:pPr>
            <a:r>
              <a:rPr lang="en-US" sz="5499" spc="219">
                <a:solidFill>
                  <a:srgbClr val="000000"/>
                </a:solidFill>
                <a:latin typeface="Open Sauce Medium"/>
                <a:ea typeface="Open Sauce Medium"/>
                <a:cs typeface="Open Sauce Medium"/>
                <a:sym typeface="Open Sauce Medium"/>
              </a:rPr>
              <a:t>GANNT CHART</a:t>
            </a:r>
          </a:p>
        </p:txBody>
      </p:sp>
      <p:grpSp>
        <p:nvGrpSpPr>
          <p:cNvPr name="Group 15" id="15"/>
          <p:cNvGrpSpPr/>
          <p:nvPr/>
        </p:nvGrpSpPr>
        <p:grpSpPr>
          <a:xfrm rot="0">
            <a:off x="2552532" y="2862728"/>
            <a:ext cx="6591468" cy="6648762"/>
            <a:chOff x="0" y="0"/>
            <a:chExt cx="8788624" cy="8865016"/>
          </a:xfrm>
        </p:grpSpPr>
        <p:sp>
          <p:nvSpPr>
            <p:cNvPr name="Freeform 16" id="16"/>
            <p:cNvSpPr/>
            <p:nvPr/>
          </p:nvSpPr>
          <p:spPr>
            <a:xfrm flipH="false" flipV="false" rot="0">
              <a:off x="222808" y="0"/>
              <a:ext cx="8317476" cy="8862581"/>
            </a:xfrm>
            <a:custGeom>
              <a:avLst/>
              <a:gdLst/>
              <a:ahLst/>
              <a:cxnLst/>
              <a:rect r="r" b="b" t="t" l="l"/>
              <a:pathLst>
                <a:path h="8862581" w="8317476">
                  <a:moveTo>
                    <a:pt x="0" y="0"/>
                  </a:moveTo>
                  <a:lnTo>
                    <a:pt x="8317476" y="0"/>
                  </a:lnTo>
                  <a:lnTo>
                    <a:pt x="8317476" y="8862581"/>
                  </a:lnTo>
                  <a:lnTo>
                    <a:pt x="0" y="8862581"/>
                  </a:lnTo>
                  <a:lnTo>
                    <a:pt x="0" y="0"/>
                  </a:lnTo>
                  <a:close/>
                </a:path>
              </a:pathLst>
            </a:custGeom>
            <a:blipFill>
              <a:blip r:embed="rId6"/>
              <a:stretch>
                <a:fillRect l="-128604" t="-31147" r="-245159" b="-118953"/>
              </a:stretch>
            </a:blipFill>
          </p:spPr>
        </p:sp>
        <p:sp>
          <p:nvSpPr>
            <p:cNvPr name="Freeform 17" id="17"/>
            <p:cNvSpPr/>
            <p:nvPr/>
          </p:nvSpPr>
          <p:spPr>
            <a:xfrm flipH="false" flipV="false" rot="0">
              <a:off x="0" y="1575432"/>
              <a:ext cx="8788624" cy="7289583"/>
            </a:xfrm>
            <a:custGeom>
              <a:avLst/>
              <a:gdLst/>
              <a:ahLst/>
              <a:cxnLst/>
              <a:rect r="r" b="b" t="t" l="l"/>
              <a:pathLst>
                <a:path h="7289583" w="8788624">
                  <a:moveTo>
                    <a:pt x="0" y="0"/>
                  </a:moveTo>
                  <a:lnTo>
                    <a:pt x="8788624" y="0"/>
                  </a:lnTo>
                  <a:lnTo>
                    <a:pt x="8788624" y="7289584"/>
                  </a:lnTo>
                  <a:lnTo>
                    <a:pt x="0" y="7289584"/>
                  </a:lnTo>
                  <a:lnTo>
                    <a:pt x="0" y="0"/>
                  </a:lnTo>
                  <a:close/>
                </a:path>
              </a:pathLst>
            </a:custGeom>
            <a:blipFill>
              <a:blip r:embed="rId7"/>
              <a:stretch>
                <a:fillRect l="-6208" t="-58730" r="-335250" b="-140655"/>
              </a:stretch>
            </a:blipFill>
          </p:spPr>
        </p:sp>
      </p:grpSp>
      <p:sp>
        <p:nvSpPr>
          <p:cNvPr name="TextBox 18" id="18"/>
          <p:cNvSpPr txBox="true"/>
          <p:nvPr/>
        </p:nvSpPr>
        <p:spPr>
          <a:xfrm rot="0">
            <a:off x="267406" y="9705975"/>
            <a:ext cx="17401396" cy="283620"/>
          </a:xfrm>
          <a:prstGeom prst="rect">
            <a:avLst/>
          </a:prstGeom>
        </p:spPr>
        <p:txBody>
          <a:bodyPr anchor="t" rtlCol="false" tIns="0" lIns="0" bIns="0" rIns="0">
            <a:spAutoFit/>
          </a:bodyPr>
          <a:lstStyle/>
          <a:p>
            <a:pPr algn="l">
              <a:lnSpc>
                <a:spcPts val="2290"/>
              </a:lnSpc>
            </a:pPr>
            <a:r>
              <a:rPr lang="en-US" sz="2082" spc="66">
                <a:solidFill>
                  <a:srgbClr val="FFFFFF"/>
                </a:solidFill>
                <a:latin typeface="Open Sans Bold"/>
                <a:ea typeface="Open Sans Bold"/>
                <a:cs typeface="Open Sans Bold"/>
                <a:sym typeface="Open Sans Bold"/>
              </a:rPr>
              <a:t>IT20239220</a:t>
            </a:r>
            <a:r>
              <a:rPr lang="en-US" sz="2082" spc="66">
                <a:solidFill>
                  <a:srgbClr val="000000"/>
                </a:solidFill>
                <a:latin typeface="Open Sans Bold"/>
                <a:ea typeface="Open Sans Bold"/>
                <a:cs typeface="Open Sans Bold"/>
                <a:sym typeface="Open Sans Bold"/>
              </a:rPr>
              <a:t>         Gamage M.I.S.          </a:t>
            </a:r>
          </a:p>
        </p:txBody>
      </p:sp>
      <p:sp>
        <p:nvSpPr>
          <p:cNvPr name="TextBox 19" id="19"/>
          <p:cNvSpPr txBox="true"/>
          <p:nvPr/>
        </p:nvSpPr>
        <p:spPr>
          <a:xfrm rot="0">
            <a:off x="8940751" y="9660980"/>
            <a:ext cx="1310479" cy="330451"/>
          </a:xfrm>
          <a:prstGeom prst="rect">
            <a:avLst/>
          </a:prstGeom>
        </p:spPr>
        <p:txBody>
          <a:bodyPr anchor="t" rtlCol="false" tIns="0" lIns="0" bIns="0" rIns="0">
            <a:spAutoFit/>
          </a:bodyPr>
          <a:lstStyle/>
          <a:p>
            <a:pPr algn="ctr">
              <a:lnSpc>
                <a:spcPts val="2754"/>
              </a:lnSpc>
              <a:spcBef>
                <a:spcPct val="0"/>
              </a:spcBef>
            </a:pPr>
            <a:r>
              <a:rPr lang="en-US" sz="1874">
                <a:solidFill>
                  <a:srgbClr val="000000"/>
                </a:solidFill>
                <a:latin typeface="Open Sauce Bold"/>
                <a:ea typeface="Open Sauce Bold"/>
                <a:cs typeface="Open Sauce Bold"/>
                <a:sym typeface="Open Sauce Bold"/>
              </a:rPr>
              <a:t>24-25J-103</a:t>
            </a:r>
          </a:p>
        </p:txBody>
      </p:sp>
      <p:sp>
        <p:nvSpPr>
          <p:cNvPr name="TextBox 20" id="20"/>
          <p:cNvSpPr txBox="true"/>
          <p:nvPr/>
        </p:nvSpPr>
        <p:spPr>
          <a:xfrm rot="0">
            <a:off x="16503694" y="9660980"/>
            <a:ext cx="1165108" cy="330451"/>
          </a:xfrm>
          <a:prstGeom prst="rect">
            <a:avLst/>
          </a:prstGeom>
        </p:spPr>
        <p:txBody>
          <a:bodyPr anchor="t" rtlCol="false" tIns="0" lIns="0" bIns="0" rIns="0">
            <a:spAutoFit/>
          </a:bodyPr>
          <a:lstStyle/>
          <a:p>
            <a:pPr algn="ctr">
              <a:lnSpc>
                <a:spcPts val="2754"/>
              </a:lnSpc>
              <a:spcBef>
                <a:spcPct val="0"/>
              </a:spcBef>
            </a:pPr>
            <a:r>
              <a:rPr lang="en-US" sz="1874">
                <a:solidFill>
                  <a:srgbClr val="FFFFFF"/>
                </a:solidFill>
                <a:latin typeface="Open Sauce Bold"/>
                <a:ea typeface="Open Sauce Bold"/>
                <a:cs typeface="Open Sauce Bold"/>
                <a:sym typeface="Open Sauce Bold"/>
              </a:rPr>
              <a:t>8/8/2024</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40555">
            <a:off x="2590023" y="385238"/>
            <a:ext cx="16763931" cy="9997399"/>
          </a:xfrm>
          <a:custGeom>
            <a:avLst/>
            <a:gdLst/>
            <a:ahLst/>
            <a:cxnLst/>
            <a:rect r="r" b="b" t="t" l="l"/>
            <a:pathLst>
              <a:path h="9997399" w="16763931">
                <a:moveTo>
                  <a:pt x="0" y="0"/>
                </a:moveTo>
                <a:lnTo>
                  <a:pt x="16763931" y="0"/>
                </a:lnTo>
                <a:lnTo>
                  <a:pt x="16763931" y="9997399"/>
                </a:lnTo>
                <a:lnTo>
                  <a:pt x="0" y="999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622769" y="113732"/>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8331205" y="3285215"/>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458157" y="3285215"/>
            <a:ext cx="8347436"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639567" y="1182238"/>
            <a:ext cx="3385945" cy="568672"/>
            <a:chOff x="0" y="0"/>
            <a:chExt cx="4514594" cy="758229"/>
          </a:xfrm>
        </p:grpSpPr>
        <p:sp>
          <p:nvSpPr>
            <p:cNvPr name="Freeform 9" id="9"/>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0" id="10"/>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11" id="11"/>
          <p:cNvGrpSpPr/>
          <p:nvPr/>
        </p:nvGrpSpPr>
        <p:grpSpPr>
          <a:xfrm rot="0">
            <a:off x="7287491" y="1982428"/>
            <a:ext cx="9680354" cy="6607303"/>
            <a:chOff x="0" y="0"/>
            <a:chExt cx="2549558" cy="1740195"/>
          </a:xfrm>
        </p:grpSpPr>
        <p:sp>
          <p:nvSpPr>
            <p:cNvPr name="Freeform 12" id="12"/>
            <p:cNvSpPr/>
            <p:nvPr/>
          </p:nvSpPr>
          <p:spPr>
            <a:xfrm flipH="false" flipV="false" rot="0">
              <a:off x="0" y="0"/>
              <a:ext cx="2549558" cy="1740195"/>
            </a:xfrm>
            <a:custGeom>
              <a:avLst/>
              <a:gdLst/>
              <a:ahLst/>
              <a:cxnLst/>
              <a:rect r="r" b="b" t="t" l="l"/>
              <a:pathLst>
                <a:path h="1740195" w="2549558">
                  <a:moveTo>
                    <a:pt x="0" y="0"/>
                  </a:moveTo>
                  <a:lnTo>
                    <a:pt x="2549558" y="0"/>
                  </a:lnTo>
                  <a:lnTo>
                    <a:pt x="2549558" y="1740195"/>
                  </a:lnTo>
                  <a:lnTo>
                    <a:pt x="0" y="1740195"/>
                  </a:lnTo>
                  <a:close/>
                </a:path>
              </a:pathLst>
            </a:custGeom>
            <a:solidFill>
              <a:srgbClr val="F5F5F5"/>
            </a:solidFill>
          </p:spPr>
        </p:sp>
        <p:sp>
          <p:nvSpPr>
            <p:cNvPr name="TextBox 13" id="13"/>
            <p:cNvSpPr txBox="true"/>
            <p:nvPr/>
          </p:nvSpPr>
          <p:spPr>
            <a:xfrm>
              <a:off x="0" y="-47625"/>
              <a:ext cx="2549558" cy="1787820"/>
            </a:xfrm>
            <a:prstGeom prst="rect">
              <a:avLst/>
            </a:prstGeom>
          </p:spPr>
          <p:txBody>
            <a:bodyPr anchor="ctr" rtlCol="false" tIns="50800" lIns="50800" bIns="50800" rIns="50800"/>
            <a:lstStyle/>
            <a:p>
              <a:pPr algn="ctr">
                <a:lnSpc>
                  <a:spcPts val="2646"/>
                </a:lnSpc>
              </a:pPr>
            </a:p>
          </p:txBody>
        </p:sp>
      </p:grpSp>
      <p:sp>
        <p:nvSpPr>
          <p:cNvPr name="TextBox 14" id="14"/>
          <p:cNvSpPr txBox="true"/>
          <p:nvPr/>
        </p:nvSpPr>
        <p:spPr>
          <a:xfrm rot="0">
            <a:off x="1591462" y="2266673"/>
            <a:ext cx="4963016"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REFEREN</a:t>
            </a:r>
            <a:r>
              <a:rPr lang="en-US" sz="5499" spc="175">
                <a:solidFill>
                  <a:srgbClr val="000000"/>
                </a:solidFill>
                <a:latin typeface="Open Sauce Medium"/>
                <a:ea typeface="Open Sauce Medium"/>
                <a:cs typeface="Open Sauce Medium"/>
                <a:sym typeface="Open Sauce Medium"/>
              </a:rPr>
              <a:t>CES</a:t>
            </a:r>
          </a:p>
        </p:txBody>
      </p:sp>
      <p:sp>
        <p:nvSpPr>
          <p:cNvPr name="TextBox 15" id="15"/>
          <p:cNvSpPr txBox="true"/>
          <p:nvPr/>
        </p:nvSpPr>
        <p:spPr>
          <a:xfrm rot="0">
            <a:off x="7996580" y="2357998"/>
            <a:ext cx="8319627" cy="4319778"/>
          </a:xfrm>
          <a:prstGeom prst="rect">
            <a:avLst/>
          </a:prstGeom>
        </p:spPr>
        <p:txBody>
          <a:bodyPr anchor="t" rtlCol="false" tIns="0" lIns="0" bIns="0" rIns="0">
            <a:spAutoFit/>
          </a:bodyPr>
          <a:lstStyle/>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 J. Xu, H. Wang, and Z. Li, "Developing an AI-Assisted Low-Resource Spoken Language Learning App for Children," Proceedings of the 2023 Conference on Human Factors in Computing Systems, 2023. </a:t>
            </a:r>
            <a:r>
              <a:rPr lang="en-US" sz="1800" u="sng">
                <a:solidFill>
                  <a:srgbClr val="000000"/>
                </a:solidFill>
                <a:latin typeface="Open Sauce Light"/>
                <a:ea typeface="Open Sauce Light"/>
                <a:cs typeface="Open Sauce Light"/>
                <a:sym typeface="Open Sauce Light"/>
                <a:hlinkClick r:id="rId5" tooltip="https://ieeexplore.ieee.org/document/10214276"/>
              </a:rPr>
              <a:t>https://ieeexplore.ieee.org/document/10214276</a:t>
            </a:r>
          </a:p>
          <a:p>
            <a:pPr algn="just">
              <a:lnSpc>
                <a:spcPts val="2646"/>
              </a:lnSpc>
            </a:pPr>
          </a:p>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The effectiveness of computer-assisted pronunciation training for foreign language learning by children.</a:t>
            </a:r>
          </a:p>
          <a:p>
            <a:pPr algn="just">
              <a:lnSpc>
                <a:spcPts val="2646"/>
              </a:lnSpc>
            </a:pPr>
            <a:r>
              <a:rPr lang="en-US" sz="1800">
                <a:solidFill>
                  <a:srgbClr val="000000"/>
                </a:solidFill>
                <a:latin typeface="Open Sauce"/>
                <a:ea typeface="Open Sauce"/>
                <a:cs typeface="Open Sauce"/>
                <a:sym typeface="Open Sauce"/>
              </a:rPr>
              <a:t>      </a:t>
            </a:r>
            <a:r>
              <a:rPr lang="en-US" sz="1800" u="sng">
                <a:solidFill>
                  <a:srgbClr val="000000"/>
                </a:solidFill>
                <a:latin typeface="Open Sauce Light"/>
                <a:ea typeface="Open Sauce Light"/>
                <a:cs typeface="Open Sauce Light"/>
                <a:sym typeface="Open Sauce Light"/>
                <a:hlinkClick r:id="rId6" tooltip="https://www.tandfonline.com/doi/abs/10.1080/09588220802447651"/>
              </a:rPr>
              <a:t>https://www.tandfonline.com/doi/abs/10.1080/09588220802447651</a:t>
            </a:r>
          </a:p>
          <a:p>
            <a:pPr algn="just">
              <a:lnSpc>
                <a:spcPts val="2646"/>
              </a:lnSpc>
            </a:pPr>
          </a:p>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Duolingo, "Duolingo Language Learning Platform," 2024.</a:t>
            </a:r>
          </a:p>
          <a:p>
            <a:pPr algn="just">
              <a:lnSpc>
                <a:spcPts val="2646"/>
              </a:lnSpc>
            </a:pPr>
            <a:r>
              <a:rPr lang="en-US" sz="1800">
                <a:solidFill>
                  <a:srgbClr val="000000"/>
                </a:solidFill>
                <a:latin typeface="Open Sauce Light"/>
                <a:ea typeface="Open Sauce Light"/>
                <a:cs typeface="Open Sauce Light"/>
                <a:sym typeface="Open Sauce Light"/>
              </a:rPr>
              <a:t>      </a:t>
            </a:r>
            <a:r>
              <a:rPr lang="en-US" sz="1800" u="sng">
                <a:solidFill>
                  <a:srgbClr val="000000"/>
                </a:solidFill>
                <a:latin typeface="Open Sauce Light"/>
                <a:ea typeface="Open Sauce Light"/>
                <a:cs typeface="Open Sauce Light"/>
                <a:sym typeface="Open Sauce Light"/>
                <a:hlinkClick r:id="rId7" tooltip="https://www.duolingo.com"/>
              </a:rPr>
              <a:t>https://www.duolingo.com/</a:t>
            </a:r>
          </a:p>
          <a:p>
            <a:pPr algn="just">
              <a:lnSpc>
                <a:spcPts val="2646"/>
              </a:lnSpc>
            </a:pPr>
          </a:p>
          <a:p>
            <a:pPr algn="just">
              <a:lnSpc>
                <a:spcPts val="2646"/>
              </a:lnSpc>
            </a:pPr>
          </a:p>
        </p:txBody>
      </p:sp>
      <p:grpSp>
        <p:nvGrpSpPr>
          <p:cNvPr name="Group 16" id="16"/>
          <p:cNvGrpSpPr/>
          <p:nvPr/>
        </p:nvGrpSpPr>
        <p:grpSpPr>
          <a:xfrm rot="0">
            <a:off x="666342" y="9677400"/>
            <a:ext cx="16713940" cy="301625"/>
            <a:chOff x="0" y="0"/>
            <a:chExt cx="22285253" cy="402167"/>
          </a:xfrm>
        </p:grpSpPr>
        <p:sp>
          <p:nvSpPr>
            <p:cNvPr name="TextBox 17" id="17"/>
            <p:cNvSpPr txBox="true"/>
            <p:nvPr/>
          </p:nvSpPr>
          <p:spPr>
            <a:xfrm rot="0">
              <a:off x="0" y="9525"/>
              <a:ext cx="22285253"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IT20239220         Gamage M.I.S.          </a:t>
              </a:r>
            </a:p>
          </p:txBody>
        </p:sp>
        <p:sp>
          <p:nvSpPr>
            <p:cNvPr name="TextBox 18" id="18"/>
            <p:cNvSpPr txBox="true"/>
            <p:nvPr/>
          </p:nvSpPr>
          <p:spPr>
            <a:xfrm rot="0">
              <a:off x="11107597" y="-7662"/>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9" id="19"/>
            <p:cNvSpPr txBox="true"/>
            <p:nvPr/>
          </p:nvSpPr>
          <p:spPr>
            <a:xfrm rot="0">
              <a:off x="20793147" y="-7662"/>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565722" y="5419344"/>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639567" y="1182238"/>
            <a:ext cx="3385945" cy="568672"/>
            <a:chOff x="0" y="0"/>
            <a:chExt cx="4514594" cy="758229"/>
          </a:xfrm>
        </p:grpSpPr>
        <p:sp>
          <p:nvSpPr>
            <p:cNvPr name="Freeform 8" id="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9" id="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10" id="10"/>
          <p:cNvSpPr/>
          <p:nvPr/>
        </p:nvSpPr>
        <p:spPr>
          <a:xfrm flipH="false" flipV="false" rot="0">
            <a:off x="14504413" y="1028700"/>
            <a:ext cx="2564275" cy="2564275"/>
          </a:xfrm>
          <a:custGeom>
            <a:avLst/>
            <a:gdLst/>
            <a:ahLst/>
            <a:cxnLst/>
            <a:rect r="r" b="b" t="t" l="l"/>
            <a:pathLst>
              <a:path h="2564275" w="2564275">
                <a:moveTo>
                  <a:pt x="0" y="0"/>
                </a:moveTo>
                <a:lnTo>
                  <a:pt x="2564275" y="0"/>
                </a:lnTo>
                <a:lnTo>
                  <a:pt x="2564275" y="2564275"/>
                </a:lnTo>
                <a:lnTo>
                  <a:pt x="0" y="2564275"/>
                </a:lnTo>
                <a:lnTo>
                  <a:pt x="0" y="0"/>
                </a:lnTo>
                <a:close/>
              </a:path>
            </a:pathLst>
          </a:custGeom>
          <a:blipFill>
            <a:blip r:embed="rId4"/>
            <a:stretch>
              <a:fillRect l="0" t="0" r="0" b="0"/>
            </a:stretch>
          </a:blipFill>
        </p:spPr>
      </p:sp>
      <p:sp>
        <p:nvSpPr>
          <p:cNvPr name="TextBox 11" id="11"/>
          <p:cNvSpPr txBox="true"/>
          <p:nvPr/>
        </p:nvSpPr>
        <p:spPr>
          <a:xfrm rot="0">
            <a:off x="5135393" y="4468448"/>
            <a:ext cx="13368923" cy="675052"/>
          </a:xfrm>
          <a:prstGeom prst="rect">
            <a:avLst/>
          </a:prstGeom>
        </p:spPr>
        <p:txBody>
          <a:bodyPr anchor="t" rtlCol="false" tIns="0" lIns="0" bIns="0" rIns="0">
            <a:spAutoFit/>
          </a:bodyPr>
          <a:lstStyle/>
          <a:p>
            <a:pPr algn="l">
              <a:lnSpc>
                <a:spcPts val="5216"/>
              </a:lnSpc>
            </a:pPr>
            <a:r>
              <a:rPr lang="en-US" sz="4741" spc="151">
                <a:solidFill>
                  <a:srgbClr val="000000"/>
                </a:solidFill>
                <a:latin typeface="Open Sauce Medium"/>
                <a:ea typeface="Open Sauce Medium"/>
                <a:cs typeface="Open Sauce Medium"/>
                <a:sym typeface="Open Sauce Medium"/>
              </a:rPr>
              <a:t>AI - STUDENT ASSISTENT</a:t>
            </a:r>
          </a:p>
        </p:txBody>
      </p:sp>
      <p:grpSp>
        <p:nvGrpSpPr>
          <p:cNvPr name="Group 12" id="12"/>
          <p:cNvGrpSpPr/>
          <p:nvPr/>
        </p:nvGrpSpPr>
        <p:grpSpPr>
          <a:xfrm rot="0">
            <a:off x="1028700" y="9755998"/>
            <a:ext cx="16230600" cy="301625"/>
            <a:chOff x="0" y="0"/>
            <a:chExt cx="21640800" cy="402167"/>
          </a:xfrm>
        </p:grpSpPr>
        <p:sp>
          <p:nvSpPr>
            <p:cNvPr name="TextBox 13" id="13"/>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FFFFFF"/>
                  </a:solidFill>
                  <a:latin typeface="Open Sans Bold"/>
                  <a:ea typeface="Open Sans Bold"/>
                  <a:cs typeface="Open Sans Bold"/>
                  <a:sym typeface="Open Sans Bold"/>
                </a:rPr>
                <a:t>IT21196560</a:t>
              </a:r>
              <a:r>
                <a:rPr lang="en-US" sz="2000" spc="64">
                  <a:solidFill>
                    <a:srgbClr val="FFFFFF"/>
                  </a:solidFill>
                  <a:latin typeface="Open Sans Bold"/>
                  <a:ea typeface="Open Sans Bold"/>
                  <a:cs typeface="Open Sans Bold"/>
                  <a:sym typeface="Open Sans Bold"/>
                </a:rPr>
                <a:t>          Dewinda A G T </a:t>
              </a:r>
            </a:p>
          </p:txBody>
        </p:sp>
        <p:sp>
          <p:nvSpPr>
            <p:cNvPr name="TextBox 14" id="14"/>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24-25J-103</a:t>
              </a:r>
            </a:p>
          </p:txBody>
        </p:sp>
        <p:sp>
          <p:nvSpPr>
            <p:cNvPr name="TextBox 15" id="15"/>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FFFFFF"/>
                  </a:solidFill>
                  <a:latin typeface="Open Sauce Bold"/>
                  <a:ea typeface="Open Sauce Bold"/>
                  <a:cs typeface="Open Sauce Bold"/>
                  <a:sym typeface="Open Sauce Bold"/>
                </a:rPr>
                <a:t>8/8/2024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1197511"/>
            <a:ext cx="20370072" cy="9089489"/>
            <a:chOff x="0" y="0"/>
            <a:chExt cx="5364957" cy="2393940"/>
          </a:xfrm>
        </p:grpSpPr>
        <p:sp>
          <p:nvSpPr>
            <p:cNvPr name="Freeform 4" id="4"/>
            <p:cNvSpPr/>
            <p:nvPr/>
          </p:nvSpPr>
          <p:spPr>
            <a:xfrm flipH="false" flipV="false" rot="0">
              <a:off x="0" y="0"/>
              <a:ext cx="5364957" cy="2393940"/>
            </a:xfrm>
            <a:custGeom>
              <a:avLst/>
              <a:gdLst/>
              <a:ahLst/>
              <a:cxnLst/>
              <a:rect r="r" b="b" t="t" l="l"/>
              <a:pathLst>
                <a:path h="2393940" w="5364957">
                  <a:moveTo>
                    <a:pt x="0" y="0"/>
                  </a:moveTo>
                  <a:lnTo>
                    <a:pt x="5364957" y="0"/>
                  </a:lnTo>
                  <a:lnTo>
                    <a:pt x="5364957" y="2393940"/>
                  </a:lnTo>
                  <a:lnTo>
                    <a:pt x="0" y="2393940"/>
                  </a:lnTo>
                  <a:close/>
                </a:path>
              </a:pathLst>
            </a:custGeom>
            <a:solidFill>
              <a:srgbClr val="F5F5F5"/>
            </a:solidFill>
          </p:spPr>
        </p:sp>
        <p:sp>
          <p:nvSpPr>
            <p:cNvPr name="TextBox 5" id="5"/>
            <p:cNvSpPr txBox="true"/>
            <p:nvPr/>
          </p:nvSpPr>
          <p:spPr>
            <a:xfrm>
              <a:off x="0" y="-28575"/>
              <a:ext cx="5364957" cy="242251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565722" y="2120976"/>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540021" y="460028"/>
            <a:ext cx="3385945" cy="568672"/>
            <a:chOff x="0" y="0"/>
            <a:chExt cx="4514594" cy="758229"/>
          </a:xfrm>
        </p:grpSpPr>
        <p:sp>
          <p:nvSpPr>
            <p:cNvPr name="Freeform 8" id="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9" id="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10" id="10"/>
          <p:cNvSpPr/>
          <p:nvPr/>
        </p:nvSpPr>
        <p:spPr>
          <a:xfrm flipH="false" flipV="false" rot="0">
            <a:off x="1077043" y="2273438"/>
            <a:ext cx="16182257" cy="7894108"/>
          </a:xfrm>
          <a:custGeom>
            <a:avLst/>
            <a:gdLst/>
            <a:ahLst/>
            <a:cxnLst/>
            <a:rect r="r" b="b" t="t" l="l"/>
            <a:pathLst>
              <a:path h="7894108" w="16182257">
                <a:moveTo>
                  <a:pt x="0" y="0"/>
                </a:moveTo>
                <a:lnTo>
                  <a:pt x="16182257" y="0"/>
                </a:lnTo>
                <a:lnTo>
                  <a:pt x="16182257" y="7894107"/>
                </a:lnTo>
                <a:lnTo>
                  <a:pt x="0" y="7894107"/>
                </a:lnTo>
                <a:lnTo>
                  <a:pt x="0" y="0"/>
                </a:lnTo>
                <a:close/>
              </a:path>
            </a:pathLst>
          </a:custGeom>
          <a:blipFill>
            <a:blip r:embed="rId4"/>
            <a:stretch>
              <a:fillRect l="0" t="0" r="-1278" b="0"/>
            </a:stretch>
          </a:blipFill>
        </p:spPr>
      </p:sp>
      <p:sp>
        <p:nvSpPr>
          <p:cNvPr name="TextBox 11" id="11"/>
          <p:cNvSpPr txBox="true"/>
          <p:nvPr/>
        </p:nvSpPr>
        <p:spPr>
          <a:xfrm rot="0">
            <a:off x="2459539" y="1407824"/>
            <a:ext cx="13368923" cy="675052"/>
          </a:xfrm>
          <a:prstGeom prst="rect">
            <a:avLst/>
          </a:prstGeom>
        </p:spPr>
        <p:txBody>
          <a:bodyPr anchor="t" rtlCol="false" tIns="0" lIns="0" bIns="0" rIns="0">
            <a:spAutoFit/>
          </a:bodyPr>
          <a:lstStyle/>
          <a:p>
            <a:pPr algn="l">
              <a:lnSpc>
                <a:spcPts val="5216"/>
              </a:lnSpc>
            </a:pPr>
            <a:r>
              <a:rPr lang="en-US" sz="4741" spc="151">
                <a:solidFill>
                  <a:srgbClr val="000000"/>
                </a:solidFill>
                <a:latin typeface="Open Sauce Medium"/>
                <a:ea typeface="Open Sauce Medium"/>
                <a:cs typeface="Open Sauce Medium"/>
                <a:sym typeface="Open Sauce Medium"/>
              </a:rPr>
              <a:t>OVERALL SYSTEM DIAGRAME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BACKGROUND</a:t>
            </a:r>
          </a:p>
        </p:txBody>
      </p:sp>
      <p:sp>
        <p:nvSpPr>
          <p:cNvPr name="TextBox 9" id="9"/>
          <p:cNvSpPr txBox="true"/>
          <p:nvPr/>
        </p:nvSpPr>
        <p:spPr>
          <a:xfrm rot="0">
            <a:off x="9676013" y="4196495"/>
            <a:ext cx="8281568" cy="4092784"/>
          </a:xfrm>
          <a:prstGeom prst="rect">
            <a:avLst/>
          </a:prstGeom>
        </p:spPr>
        <p:txBody>
          <a:bodyPr anchor="t" rtlCol="false" tIns="0" lIns="0" bIns="0" rIns="0">
            <a:spAutoFit/>
          </a:bodyPr>
          <a:lstStyle/>
          <a:p>
            <a:pPr algn="just">
              <a:lnSpc>
                <a:spcPts val="2717"/>
              </a:lnSpc>
            </a:pPr>
            <a:r>
              <a:rPr lang="en-US" sz="1848">
                <a:solidFill>
                  <a:srgbClr val="FFFFFF"/>
                </a:solidFill>
                <a:latin typeface="Open Sauce Light"/>
                <a:ea typeface="Open Sauce Light"/>
                <a:cs typeface="Open Sauce Light"/>
                <a:sym typeface="Open Sauce Light"/>
              </a:rPr>
              <a:t>Effective language development is crucial for children aged 10-12, a key period for cognitive and social growth. Traditional methods often lack engagement and personalization.</a:t>
            </a:r>
          </a:p>
          <a:p>
            <a:pPr algn="just">
              <a:lnSpc>
                <a:spcPts val="2717"/>
              </a:lnSpc>
            </a:pPr>
          </a:p>
          <a:p>
            <a:pPr algn="just">
              <a:lnSpc>
                <a:spcPts val="2717"/>
              </a:lnSpc>
            </a:pPr>
            <a:r>
              <a:rPr lang="en-US" sz="1848">
                <a:solidFill>
                  <a:srgbClr val="FFFFFF"/>
                </a:solidFill>
                <a:latin typeface="Open Sauce Light"/>
                <a:ea typeface="Open Sauce Light"/>
                <a:cs typeface="Open Sauce Light"/>
                <a:sym typeface="Open Sauce Light"/>
              </a:rPr>
              <a:t>To address this, we are implementing an AI-powered student assistant in our LMS. This assistant uses advanced NLP to provide relevant, personalized advice and step-by-step guidance on English topics. The child-friendly interface enhances accessibility and engagement.</a:t>
            </a:r>
          </a:p>
          <a:p>
            <a:pPr algn="just">
              <a:lnSpc>
                <a:spcPts val="2717"/>
              </a:lnSpc>
            </a:pPr>
          </a:p>
          <a:p>
            <a:pPr algn="just">
              <a:lnSpc>
                <a:spcPts val="2717"/>
              </a:lnSpc>
            </a:pPr>
            <a:r>
              <a:rPr lang="en-US" sz="1848">
                <a:solidFill>
                  <a:srgbClr val="FFFFFF"/>
                </a:solidFill>
                <a:latin typeface="Open Sauce Light"/>
                <a:ea typeface="Open Sauce Light"/>
                <a:cs typeface="Open Sauce Light"/>
                <a:sym typeface="Open Sauce Light"/>
              </a:rPr>
              <a:t>Our goal is to create an interactive, effective learning environment that supports language skills and boosts student interest.</a:t>
            </a:r>
          </a:p>
          <a:p>
            <a:pPr algn="just">
              <a:lnSpc>
                <a:spcPts val="2717"/>
              </a:lnSpc>
            </a:pPr>
          </a:p>
        </p:txBody>
      </p:sp>
      <p:grpSp>
        <p:nvGrpSpPr>
          <p:cNvPr name="Group 10" id="10"/>
          <p:cNvGrpSpPr/>
          <p:nvPr/>
        </p:nvGrpSpPr>
        <p:grpSpPr>
          <a:xfrm rot="0">
            <a:off x="639567" y="1182238"/>
            <a:ext cx="3385945" cy="568672"/>
            <a:chOff x="0" y="0"/>
            <a:chExt cx="4514594" cy="758229"/>
          </a:xfrm>
        </p:grpSpPr>
        <p:sp>
          <p:nvSpPr>
            <p:cNvPr name="Freeform 11" id="1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2" id="1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13" id="13"/>
          <p:cNvGrpSpPr/>
          <p:nvPr/>
        </p:nvGrpSpPr>
        <p:grpSpPr>
          <a:xfrm rot="0">
            <a:off x="-54891" y="9258300"/>
            <a:ext cx="18613647" cy="1028097"/>
            <a:chOff x="0" y="0"/>
            <a:chExt cx="4902360" cy="270774"/>
          </a:xfrm>
        </p:grpSpPr>
        <p:sp>
          <p:nvSpPr>
            <p:cNvPr name="Freeform 14" id="14"/>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5" id="15"/>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6" id="16"/>
          <p:cNvGrpSpPr/>
          <p:nvPr/>
        </p:nvGrpSpPr>
        <p:grpSpPr>
          <a:xfrm rot="0">
            <a:off x="664898" y="9621536"/>
            <a:ext cx="16230600" cy="301625"/>
            <a:chOff x="0" y="0"/>
            <a:chExt cx="21640800" cy="402167"/>
          </a:xfrm>
        </p:grpSpPr>
        <p:sp>
          <p:nvSpPr>
            <p:cNvPr name="TextBox 17" id="17"/>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18" id="18"/>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9" id="19"/>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1567560" y="1859372"/>
            <a:ext cx="7198532" cy="828675"/>
          </a:xfrm>
          <a:prstGeom prst="rect">
            <a:avLst/>
          </a:prstGeom>
        </p:spPr>
        <p:txBody>
          <a:bodyPr anchor="t" rtlCol="false" tIns="0" lIns="0" bIns="0" rIns="0">
            <a:spAutoFit/>
          </a:bodyPr>
          <a:lstStyle/>
          <a:p>
            <a:pPr algn="ctr">
              <a:lnSpc>
                <a:spcPts val="6599"/>
              </a:lnSpc>
            </a:pPr>
            <a:r>
              <a:rPr lang="en-US" sz="5499" spc="555">
                <a:solidFill>
                  <a:srgbClr val="FFFFFF"/>
                </a:solidFill>
                <a:latin typeface="Open Sauce Medium"/>
                <a:ea typeface="Open Sauce Medium"/>
                <a:cs typeface="Open Sauce Medium"/>
                <a:sym typeface="Open Sauce Medium"/>
              </a:rPr>
              <a:t>REASEARCH GAP</a:t>
            </a:r>
          </a:p>
        </p:txBody>
      </p:sp>
      <p:grpSp>
        <p:nvGrpSpPr>
          <p:cNvPr name="Group 4" id="4"/>
          <p:cNvGrpSpPr/>
          <p:nvPr/>
        </p:nvGrpSpPr>
        <p:grpSpPr>
          <a:xfrm rot="0">
            <a:off x="639567" y="1182238"/>
            <a:ext cx="3385945" cy="568672"/>
            <a:chOff x="0" y="0"/>
            <a:chExt cx="4514594" cy="758229"/>
          </a:xfrm>
        </p:grpSpPr>
        <p:sp>
          <p:nvSpPr>
            <p:cNvPr name="Freeform 5" id="5"/>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6" id="6"/>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aphicFrame>
        <p:nvGraphicFramePr>
          <p:cNvPr name="Table 7" id="7"/>
          <p:cNvGraphicFramePr>
            <a:graphicFrameLocks noGrp="true"/>
          </p:cNvGraphicFramePr>
          <p:nvPr/>
        </p:nvGraphicFramePr>
        <p:xfrm>
          <a:off x="2527106" y="4291519"/>
          <a:ext cx="10790306" cy="4305488"/>
        </p:xfrm>
        <a:graphic>
          <a:graphicData uri="http://schemas.openxmlformats.org/drawingml/2006/table">
            <a:tbl>
              <a:tblPr/>
              <a:tblGrid>
                <a:gridCol w="1434708"/>
                <a:gridCol w="2406636"/>
                <a:gridCol w="2411044"/>
                <a:gridCol w="2294364"/>
                <a:gridCol w="2243555"/>
              </a:tblGrid>
              <a:tr h="1237359">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Study</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Course Assistance</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FAQs for English content</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Personalized Learning Adviso</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160"/>
                        </a:lnSpc>
                        <a:spcBef>
                          <a:spcPct val="0"/>
                        </a:spcBef>
                        <a:defRPr/>
                      </a:pPr>
                      <a:r>
                        <a:rPr lang="en-US" sz="2038">
                          <a:solidFill>
                            <a:srgbClr val="202354"/>
                          </a:solidFill>
                          <a:latin typeface="Days"/>
                          <a:ea typeface="Days"/>
                          <a:cs typeface="Days"/>
                          <a:sym typeface="Days"/>
                        </a:rPr>
                        <a:t>Quiz Guidance</a:t>
                      </a:r>
                      <a:endParaRPr lang="en-US" sz="1100"/>
                    </a:p>
                  </a:txBody>
                  <a:tcPr marL="244407" marR="244407" marT="244407" marB="244407"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r>
              <a:tr h="717737">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1</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17737">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2</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717737">
                <a:tc>
                  <a:txBody>
                    <a:bodyPr anchor="t" rtlCol="false"/>
                    <a:lstStyle/>
                    <a:p>
                      <a:pPr algn="ctr" marL="0" indent="0" lvl="0">
                        <a:lnSpc>
                          <a:spcPts val="1878"/>
                        </a:lnSpc>
                        <a:spcBef>
                          <a:spcPct val="0"/>
                        </a:spcBef>
                        <a:defRPr/>
                      </a:pPr>
                      <a:r>
                        <a:rPr lang="en-US" sz="1772">
                          <a:solidFill>
                            <a:srgbClr val="202354"/>
                          </a:solidFill>
                          <a:latin typeface="Days"/>
                          <a:ea typeface="Days"/>
                          <a:cs typeface="Days"/>
                          <a:sym typeface="Days"/>
                        </a:rPr>
                        <a:t>Project 3</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914919">
                <a:tc>
                  <a:txBody>
                    <a:bodyPr anchor="t" rtlCol="false"/>
                    <a:lstStyle/>
                    <a:p>
                      <a:pPr algn="ctr">
                        <a:lnSpc>
                          <a:spcPts val="1878"/>
                        </a:lnSpc>
                        <a:spcBef>
                          <a:spcPct val="0"/>
                        </a:spcBef>
                        <a:defRPr/>
                      </a:pPr>
                      <a:r>
                        <a:rPr lang="en-US" sz="1772">
                          <a:solidFill>
                            <a:srgbClr val="202354"/>
                          </a:solidFill>
                          <a:latin typeface="Days"/>
                          <a:ea typeface="Days"/>
                          <a:cs typeface="Days"/>
                          <a:sym typeface="Days"/>
                        </a:rPr>
                        <a:t>Proposed System</a:t>
                      </a: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901"/>
                        </a:lnSpc>
                        <a:spcBef>
                          <a:spcPct val="0"/>
                        </a:spcBef>
                        <a:defRPr/>
                      </a:pPr>
                      <a:endParaRPr lang="en-US" sz="1100"/>
                    </a:p>
                  </a:txBody>
                  <a:tcPr marL="244407" marR="244407" marT="244407" marB="244407"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bl>
          </a:graphicData>
        </a:graphic>
      </p:graphicFrame>
      <p:sp>
        <p:nvSpPr>
          <p:cNvPr name="Freeform 8" id="8"/>
          <p:cNvSpPr/>
          <p:nvPr/>
        </p:nvSpPr>
        <p:spPr>
          <a:xfrm flipH="false" flipV="false" rot="0">
            <a:off x="5432154" y="8676521"/>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366853" y="8676521"/>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301552" y="8676521"/>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141761" y="8676521"/>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8411696" y="6710389"/>
            <a:ext cx="687460" cy="652527"/>
          </a:xfrm>
          <a:custGeom>
            <a:avLst/>
            <a:gdLst/>
            <a:ahLst/>
            <a:cxnLst/>
            <a:rect r="r" b="b" t="t" l="l"/>
            <a:pathLst>
              <a:path h="652527" w="687460">
                <a:moveTo>
                  <a:pt x="0" y="0"/>
                </a:moveTo>
                <a:lnTo>
                  <a:pt x="687460" y="0"/>
                </a:lnTo>
                <a:lnTo>
                  <a:pt x="687460" y="652527"/>
                </a:lnTo>
                <a:lnTo>
                  <a:pt x="0" y="652527"/>
                </a:lnTo>
                <a:lnTo>
                  <a:pt x="0" y="0"/>
                </a:lnTo>
                <a:close/>
              </a:path>
            </a:pathLst>
          </a:custGeom>
          <a:blipFill>
            <a:blip r:embed="rId6"/>
            <a:stretch>
              <a:fillRect l="0" t="0" r="0" b="0"/>
            </a:stretch>
          </a:blipFill>
        </p:spPr>
      </p:sp>
      <p:sp>
        <p:nvSpPr>
          <p:cNvPr name="Freeform 13" id="13"/>
          <p:cNvSpPr/>
          <p:nvPr/>
        </p:nvSpPr>
        <p:spPr>
          <a:xfrm flipH="false" flipV="false" rot="0">
            <a:off x="8411696" y="5817107"/>
            <a:ext cx="687460" cy="652527"/>
          </a:xfrm>
          <a:custGeom>
            <a:avLst/>
            <a:gdLst/>
            <a:ahLst/>
            <a:cxnLst/>
            <a:rect r="r" b="b" t="t" l="l"/>
            <a:pathLst>
              <a:path h="652527" w="687460">
                <a:moveTo>
                  <a:pt x="0" y="0"/>
                </a:moveTo>
                <a:lnTo>
                  <a:pt x="687460" y="0"/>
                </a:lnTo>
                <a:lnTo>
                  <a:pt x="687460" y="652527"/>
                </a:lnTo>
                <a:lnTo>
                  <a:pt x="0" y="652527"/>
                </a:lnTo>
                <a:lnTo>
                  <a:pt x="0" y="0"/>
                </a:lnTo>
                <a:close/>
              </a:path>
            </a:pathLst>
          </a:custGeom>
          <a:blipFill>
            <a:blip r:embed="rId6"/>
            <a:stretch>
              <a:fillRect l="0" t="0" r="0" b="0"/>
            </a:stretch>
          </a:blipFill>
        </p:spPr>
      </p:sp>
      <p:sp>
        <p:nvSpPr>
          <p:cNvPr name="Freeform 14" id="14"/>
          <p:cNvSpPr/>
          <p:nvPr/>
        </p:nvSpPr>
        <p:spPr>
          <a:xfrm flipH="false" flipV="false" rot="0">
            <a:off x="11346395" y="7607290"/>
            <a:ext cx="687460" cy="652527"/>
          </a:xfrm>
          <a:custGeom>
            <a:avLst/>
            <a:gdLst/>
            <a:ahLst/>
            <a:cxnLst/>
            <a:rect r="r" b="b" t="t" l="l"/>
            <a:pathLst>
              <a:path h="652527" w="687460">
                <a:moveTo>
                  <a:pt x="0" y="0"/>
                </a:moveTo>
                <a:lnTo>
                  <a:pt x="687460" y="0"/>
                </a:lnTo>
                <a:lnTo>
                  <a:pt x="687460" y="652527"/>
                </a:lnTo>
                <a:lnTo>
                  <a:pt x="0" y="652527"/>
                </a:lnTo>
                <a:lnTo>
                  <a:pt x="0" y="0"/>
                </a:lnTo>
                <a:close/>
              </a:path>
            </a:pathLst>
          </a:custGeom>
          <a:blipFill>
            <a:blip r:embed="rId6"/>
            <a:stretch>
              <a:fillRect l="0" t="0" r="0" b="0"/>
            </a:stretch>
          </a:blipFill>
        </p:spPr>
      </p:sp>
      <p:sp>
        <p:nvSpPr>
          <p:cNvPr name="Freeform 15" id="15"/>
          <p:cNvSpPr/>
          <p:nvPr/>
        </p:nvSpPr>
        <p:spPr>
          <a:xfrm flipH="false" flipV="false" rot="0">
            <a:off x="11346395" y="6710389"/>
            <a:ext cx="687460" cy="652527"/>
          </a:xfrm>
          <a:custGeom>
            <a:avLst/>
            <a:gdLst/>
            <a:ahLst/>
            <a:cxnLst/>
            <a:rect r="r" b="b" t="t" l="l"/>
            <a:pathLst>
              <a:path h="652527" w="687460">
                <a:moveTo>
                  <a:pt x="0" y="0"/>
                </a:moveTo>
                <a:lnTo>
                  <a:pt x="687460" y="0"/>
                </a:lnTo>
                <a:lnTo>
                  <a:pt x="687460" y="652527"/>
                </a:lnTo>
                <a:lnTo>
                  <a:pt x="0" y="652527"/>
                </a:lnTo>
                <a:lnTo>
                  <a:pt x="0" y="0"/>
                </a:lnTo>
                <a:close/>
              </a:path>
            </a:pathLst>
          </a:custGeom>
          <a:blipFill>
            <a:blip r:embed="rId6"/>
            <a:stretch>
              <a:fillRect l="0" t="0" r="0" b="0"/>
            </a:stretch>
          </a:blipFill>
        </p:spPr>
      </p:sp>
      <p:sp>
        <p:nvSpPr>
          <p:cNvPr name="Freeform 16" id="16"/>
          <p:cNvSpPr/>
          <p:nvPr/>
        </p:nvSpPr>
        <p:spPr>
          <a:xfrm flipH="false" flipV="false" rot="0">
            <a:off x="14186604" y="7607290"/>
            <a:ext cx="687460" cy="652527"/>
          </a:xfrm>
          <a:custGeom>
            <a:avLst/>
            <a:gdLst/>
            <a:ahLst/>
            <a:cxnLst/>
            <a:rect r="r" b="b" t="t" l="l"/>
            <a:pathLst>
              <a:path h="652527" w="687460">
                <a:moveTo>
                  <a:pt x="0" y="0"/>
                </a:moveTo>
                <a:lnTo>
                  <a:pt x="687461" y="0"/>
                </a:lnTo>
                <a:lnTo>
                  <a:pt x="687461" y="652527"/>
                </a:lnTo>
                <a:lnTo>
                  <a:pt x="0" y="652527"/>
                </a:lnTo>
                <a:lnTo>
                  <a:pt x="0" y="0"/>
                </a:lnTo>
                <a:close/>
              </a:path>
            </a:pathLst>
          </a:custGeom>
          <a:blipFill>
            <a:blip r:embed="rId6"/>
            <a:stretch>
              <a:fillRect l="0" t="0" r="0" b="0"/>
            </a:stretch>
          </a:blipFill>
        </p:spPr>
      </p:sp>
      <p:sp>
        <p:nvSpPr>
          <p:cNvPr name="Freeform 17" id="17"/>
          <p:cNvSpPr/>
          <p:nvPr/>
        </p:nvSpPr>
        <p:spPr>
          <a:xfrm flipH="false" flipV="false" rot="0">
            <a:off x="14186604" y="6710389"/>
            <a:ext cx="687460" cy="652527"/>
          </a:xfrm>
          <a:custGeom>
            <a:avLst/>
            <a:gdLst/>
            <a:ahLst/>
            <a:cxnLst/>
            <a:rect r="r" b="b" t="t" l="l"/>
            <a:pathLst>
              <a:path h="652527" w="687460">
                <a:moveTo>
                  <a:pt x="0" y="0"/>
                </a:moveTo>
                <a:lnTo>
                  <a:pt x="687461" y="0"/>
                </a:lnTo>
                <a:lnTo>
                  <a:pt x="687461" y="652527"/>
                </a:lnTo>
                <a:lnTo>
                  <a:pt x="0" y="652527"/>
                </a:lnTo>
                <a:lnTo>
                  <a:pt x="0" y="0"/>
                </a:lnTo>
                <a:close/>
              </a:path>
            </a:pathLst>
          </a:custGeom>
          <a:blipFill>
            <a:blip r:embed="rId6"/>
            <a:stretch>
              <a:fillRect l="0" t="0" r="0" b="0"/>
            </a:stretch>
          </a:blipFill>
        </p:spPr>
      </p:sp>
      <p:sp>
        <p:nvSpPr>
          <p:cNvPr name="Freeform 18" id="18"/>
          <p:cNvSpPr/>
          <p:nvPr/>
        </p:nvSpPr>
        <p:spPr>
          <a:xfrm flipH="false" flipV="false" rot="0">
            <a:off x="14186604" y="5817107"/>
            <a:ext cx="687460" cy="652527"/>
          </a:xfrm>
          <a:custGeom>
            <a:avLst/>
            <a:gdLst/>
            <a:ahLst/>
            <a:cxnLst/>
            <a:rect r="r" b="b" t="t" l="l"/>
            <a:pathLst>
              <a:path h="652527" w="687460">
                <a:moveTo>
                  <a:pt x="0" y="0"/>
                </a:moveTo>
                <a:lnTo>
                  <a:pt x="687461" y="0"/>
                </a:lnTo>
                <a:lnTo>
                  <a:pt x="687461" y="652527"/>
                </a:lnTo>
                <a:lnTo>
                  <a:pt x="0" y="652527"/>
                </a:lnTo>
                <a:lnTo>
                  <a:pt x="0" y="0"/>
                </a:lnTo>
                <a:close/>
              </a:path>
            </a:pathLst>
          </a:custGeom>
          <a:blipFill>
            <a:blip r:embed="rId6"/>
            <a:stretch>
              <a:fillRect l="0" t="0" r="0" b="0"/>
            </a:stretch>
          </a:blipFill>
        </p:spPr>
      </p:sp>
      <p:sp>
        <p:nvSpPr>
          <p:cNvPr name="TextBox 19" id="19"/>
          <p:cNvSpPr txBox="true"/>
          <p:nvPr/>
        </p:nvSpPr>
        <p:spPr>
          <a:xfrm rot="0">
            <a:off x="1888456" y="2862769"/>
            <a:ext cx="14236457" cy="1428750"/>
          </a:xfrm>
          <a:prstGeom prst="rect">
            <a:avLst/>
          </a:prstGeom>
        </p:spPr>
        <p:txBody>
          <a:bodyPr anchor="t" rtlCol="false" tIns="0" lIns="0" bIns="0" rIns="0">
            <a:spAutoFit/>
          </a:bodyPr>
          <a:lstStyle/>
          <a:p>
            <a:pPr algn="l">
              <a:lnSpc>
                <a:spcPts val="1920"/>
              </a:lnSpc>
            </a:pPr>
            <a:r>
              <a:rPr lang="en-US" sz="1600" spc="161">
                <a:solidFill>
                  <a:srgbClr val="FFFFFF"/>
                </a:solidFill>
                <a:latin typeface="Open Sauce Medium"/>
                <a:ea typeface="Open Sauce Medium"/>
                <a:cs typeface="Open Sauce Medium"/>
                <a:sym typeface="Open Sauce Medium"/>
              </a:rPr>
              <a:t>Project 1 - Tsankov, P., Makarov, K., Al-Rfou, R., &amp; Sutskever, I. (2020). Deep learning for education: Applications of        deep learning models in understanding and generating natural language in educational settings.</a:t>
            </a:r>
          </a:p>
          <a:p>
            <a:pPr algn="l">
              <a:lnSpc>
                <a:spcPts val="1920"/>
              </a:lnSpc>
            </a:pPr>
          </a:p>
          <a:p>
            <a:pPr algn="l">
              <a:lnSpc>
                <a:spcPts val="1920"/>
              </a:lnSpc>
            </a:pPr>
            <a:r>
              <a:rPr lang="en-US" sz="1600" spc="161">
                <a:solidFill>
                  <a:srgbClr val="FFFFFF"/>
                </a:solidFill>
                <a:latin typeface="Open Sauce Medium"/>
                <a:ea typeface="Open Sauce Medium"/>
                <a:cs typeface="Open Sauce Medium"/>
                <a:sym typeface="Open Sauce Medium"/>
              </a:rPr>
              <a:t>Project 2 - Canvas (existing System</a:t>
            </a:r>
          </a:p>
          <a:p>
            <a:pPr algn="l">
              <a:lnSpc>
                <a:spcPts val="1920"/>
              </a:lnSpc>
            </a:pPr>
            <a:r>
              <a:rPr lang="en-US" sz="1600" spc="161">
                <a:solidFill>
                  <a:srgbClr val="FFFFFF"/>
                </a:solidFill>
                <a:latin typeface="Open Sauce Medium"/>
                <a:ea typeface="Open Sauce Medium"/>
                <a:cs typeface="Open Sauce Medium"/>
                <a:sym typeface="Open Sauce Medium"/>
              </a:rPr>
              <a:t>project 3 - Moodle  (existing System)</a:t>
            </a:r>
          </a:p>
          <a:p>
            <a:pPr algn="l">
              <a:lnSpc>
                <a:spcPts val="1920"/>
              </a:lnSpc>
            </a:pPr>
          </a:p>
        </p:txBody>
      </p:sp>
      <p:sp>
        <p:nvSpPr>
          <p:cNvPr name="Freeform 20" id="20"/>
          <p:cNvSpPr/>
          <p:nvPr/>
        </p:nvSpPr>
        <p:spPr>
          <a:xfrm flipH="false" flipV="false" rot="0">
            <a:off x="5432154" y="5916049"/>
            <a:ext cx="777147" cy="553584"/>
          </a:xfrm>
          <a:custGeom>
            <a:avLst/>
            <a:gdLst/>
            <a:ahLst/>
            <a:cxnLst/>
            <a:rect r="r" b="b" t="t" l="l"/>
            <a:pathLst>
              <a:path h="553584" w="777147">
                <a:moveTo>
                  <a:pt x="0" y="0"/>
                </a:moveTo>
                <a:lnTo>
                  <a:pt x="777147" y="0"/>
                </a:lnTo>
                <a:lnTo>
                  <a:pt x="777147" y="553585"/>
                </a:lnTo>
                <a:lnTo>
                  <a:pt x="0" y="553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1301552" y="5909155"/>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432154" y="6809332"/>
            <a:ext cx="777147" cy="553584"/>
          </a:xfrm>
          <a:custGeom>
            <a:avLst/>
            <a:gdLst/>
            <a:ahLst/>
            <a:cxnLst/>
            <a:rect r="r" b="b" t="t" l="l"/>
            <a:pathLst>
              <a:path h="553584" w="777147">
                <a:moveTo>
                  <a:pt x="0" y="0"/>
                </a:moveTo>
                <a:lnTo>
                  <a:pt x="777147" y="0"/>
                </a:lnTo>
                <a:lnTo>
                  <a:pt x="777147" y="553584"/>
                </a:lnTo>
                <a:lnTo>
                  <a:pt x="0" y="55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5432154" y="7706232"/>
            <a:ext cx="777147" cy="553584"/>
          </a:xfrm>
          <a:custGeom>
            <a:avLst/>
            <a:gdLst/>
            <a:ahLst/>
            <a:cxnLst/>
            <a:rect r="r" b="b" t="t" l="l"/>
            <a:pathLst>
              <a:path h="553584" w="777147">
                <a:moveTo>
                  <a:pt x="0" y="0"/>
                </a:moveTo>
                <a:lnTo>
                  <a:pt x="777147" y="0"/>
                </a:lnTo>
                <a:lnTo>
                  <a:pt x="777147" y="553585"/>
                </a:lnTo>
                <a:lnTo>
                  <a:pt x="0" y="553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8422362" y="7693455"/>
            <a:ext cx="687460" cy="652527"/>
          </a:xfrm>
          <a:custGeom>
            <a:avLst/>
            <a:gdLst/>
            <a:ahLst/>
            <a:cxnLst/>
            <a:rect r="r" b="b" t="t" l="l"/>
            <a:pathLst>
              <a:path h="652527" w="687460">
                <a:moveTo>
                  <a:pt x="0" y="0"/>
                </a:moveTo>
                <a:lnTo>
                  <a:pt x="687461" y="0"/>
                </a:lnTo>
                <a:lnTo>
                  <a:pt x="687461" y="652527"/>
                </a:lnTo>
                <a:lnTo>
                  <a:pt x="0" y="652527"/>
                </a:lnTo>
                <a:lnTo>
                  <a:pt x="0" y="0"/>
                </a:lnTo>
                <a:close/>
              </a:path>
            </a:pathLst>
          </a:custGeom>
          <a:blipFill>
            <a:blip r:embed="rId6"/>
            <a:stretch>
              <a:fillRect l="0" t="0" r="0" b="0"/>
            </a:stretch>
          </a:blipFill>
        </p:spPr>
      </p:sp>
      <p:grpSp>
        <p:nvGrpSpPr>
          <p:cNvPr name="Group 25" id="25"/>
          <p:cNvGrpSpPr/>
          <p:nvPr/>
        </p:nvGrpSpPr>
        <p:grpSpPr>
          <a:xfrm rot="0">
            <a:off x="0" y="9676766"/>
            <a:ext cx="18613647" cy="1028097"/>
            <a:chOff x="0" y="0"/>
            <a:chExt cx="4902360" cy="270774"/>
          </a:xfrm>
        </p:grpSpPr>
        <p:sp>
          <p:nvSpPr>
            <p:cNvPr name="Freeform 26" id="26"/>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27" id="27"/>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28" id="28"/>
          <p:cNvGrpSpPr/>
          <p:nvPr/>
        </p:nvGrpSpPr>
        <p:grpSpPr>
          <a:xfrm rot="0">
            <a:off x="891384" y="9819641"/>
            <a:ext cx="16230600" cy="301625"/>
            <a:chOff x="0" y="0"/>
            <a:chExt cx="21640800" cy="402167"/>
          </a:xfrm>
        </p:grpSpPr>
        <p:sp>
          <p:nvSpPr>
            <p:cNvPr name="TextBox 29" id="29"/>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30" id="30"/>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1" id="31"/>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370817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993504"/>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32180"/>
            <a:ext cx="15156557" cy="0"/>
          </a:xfrm>
          <a:prstGeom prst="line">
            <a:avLst/>
          </a:prstGeom>
          <a:ln cap="flat" w="76200">
            <a:solidFill>
              <a:srgbClr val="C23A97"/>
            </a:solidFill>
            <a:prstDash val="solid"/>
            <a:headEnd type="none" len="sm" w="sm"/>
            <a:tailEnd type="none" len="sm" w="sm"/>
          </a:ln>
        </p:spPr>
      </p:sp>
      <p:grpSp>
        <p:nvGrpSpPr>
          <p:cNvPr name="Group 14" id="14"/>
          <p:cNvGrpSpPr/>
          <p:nvPr/>
        </p:nvGrpSpPr>
        <p:grpSpPr>
          <a:xfrm rot="0">
            <a:off x="984502" y="792906"/>
            <a:ext cx="2907970" cy="1082139"/>
            <a:chOff x="0" y="0"/>
            <a:chExt cx="765885" cy="285008"/>
          </a:xfrm>
        </p:grpSpPr>
        <p:sp>
          <p:nvSpPr>
            <p:cNvPr name="Freeform 15" id="15"/>
            <p:cNvSpPr/>
            <p:nvPr/>
          </p:nvSpPr>
          <p:spPr>
            <a:xfrm flipH="false" flipV="false" rot="0">
              <a:off x="0" y="0"/>
              <a:ext cx="765885" cy="285008"/>
            </a:xfrm>
            <a:custGeom>
              <a:avLst/>
              <a:gdLst/>
              <a:ahLst/>
              <a:cxnLst/>
              <a:rect r="r" b="b" t="t" l="l"/>
              <a:pathLst>
                <a:path h="285008" w="765885">
                  <a:moveTo>
                    <a:pt x="0" y="0"/>
                  </a:moveTo>
                  <a:lnTo>
                    <a:pt x="765885" y="0"/>
                  </a:lnTo>
                  <a:lnTo>
                    <a:pt x="765885" y="285008"/>
                  </a:lnTo>
                  <a:lnTo>
                    <a:pt x="0" y="285008"/>
                  </a:lnTo>
                  <a:close/>
                </a:path>
              </a:pathLst>
            </a:custGeom>
            <a:solidFill>
              <a:srgbClr val="F5F5F5"/>
            </a:solidFill>
          </p:spPr>
        </p:sp>
        <p:sp>
          <p:nvSpPr>
            <p:cNvPr name="TextBox 16" id="16"/>
            <p:cNvSpPr txBox="true"/>
            <p:nvPr/>
          </p:nvSpPr>
          <p:spPr>
            <a:xfrm>
              <a:off x="0" y="-28575"/>
              <a:ext cx="765885" cy="313583"/>
            </a:xfrm>
            <a:prstGeom prst="rect">
              <a:avLst/>
            </a:prstGeom>
          </p:spPr>
          <p:txBody>
            <a:bodyPr anchor="ctr" rtlCol="false" tIns="50800" lIns="50800" bIns="50800" rIns="50800"/>
            <a:lstStyle/>
            <a:p>
              <a:pPr algn="ctr">
                <a:lnSpc>
                  <a:spcPts val="1869"/>
                </a:lnSpc>
              </a:pPr>
            </a:p>
          </p:txBody>
        </p:sp>
      </p:grpSp>
      <p:grpSp>
        <p:nvGrpSpPr>
          <p:cNvPr name="Group 17" id="17"/>
          <p:cNvGrpSpPr/>
          <p:nvPr/>
        </p:nvGrpSpPr>
        <p:grpSpPr>
          <a:xfrm rot="0">
            <a:off x="639567" y="1182238"/>
            <a:ext cx="3385945" cy="568672"/>
            <a:chOff x="0" y="0"/>
            <a:chExt cx="4514594" cy="758229"/>
          </a:xfrm>
        </p:grpSpPr>
        <p:sp>
          <p:nvSpPr>
            <p:cNvPr name="Freeform 18" id="1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9" id="1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20" id="20"/>
          <p:cNvGrpSpPr>
            <a:grpSpLocks noChangeAspect="true"/>
          </p:cNvGrpSpPr>
          <p:nvPr/>
        </p:nvGrpSpPr>
        <p:grpSpPr>
          <a:xfrm rot="0">
            <a:off x="8469692" y="6276204"/>
            <a:ext cx="369918" cy="369918"/>
            <a:chOff x="6705600" y="1371600"/>
            <a:chExt cx="10972800" cy="10972800"/>
          </a:xfrm>
        </p:grpSpPr>
        <p:sp>
          <p:nvSpPr>
            <p:cNvPr name="Freeform 21" id="2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pic>
        <p:nvPicPr>
          <p:cNvPr name="Picture 22" id="22">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4166" t="0" r="2514" b="0"/>
          <a:stretch>
            <a:fillRect/>
          </a:stretch>
        </p:blipFill>
        <p:spPr>
          <a:xfrm flipH="false" flipV="false" rot="0">
            <a:off x="2655724" y="5571354"/>
            <a:ext cx="3748657" cy="2539155"/>
          </a:xfrm>
          <a:prstGeom prst="rect">
            <a:avLst/>
          </a:prstGeom>
        </p:spPr>
      </p:pic>
      <p:sp>
        <p:nvSpPr>
          <p:cNvPr name="TextBox 23" id="23"/>
          <p:cNvSpPr txBox="true"/>
          <p:nvPr/>
        </p:nvSpPr>
        <p:spPr>
          <a:xfrm rot="0">
            <a:off x="2483019" y="2900996"/>
            <a:ext cx="4729867" cy="1546225"/>
          </a:xfrm>
          <a:prstGeom prst="rect">
            <a:avLst/>
          </a:prstGeom>
        </p:spPr>
        <p:txBody>
          <a:bodyPr anchor="t" rtlCol="false" tIns="0" lIns="0" bIns="0" rIns="0">
            <a:spAutoFit/>
          </a:bodyPr>
          <a:lstStyle/>
          <a:p>
            <a:pPr algn="just">
              <a:lnSpc>
                <a:spcPts val="6049"/>
              </a:lnSpc>
            </a:pPr>
            <a:r>
              <a:rPr lang="en-US" sz="5499" spc="725">
                <a:solidFill>
                  <a:srgbClr val="000000"/>
                </a:solidFill>
                <a:latin typeface="Open Sauce Medium"/>
                <a:ea typeface="Open Sauce Medium"/>
                <a:cs typeface="Open Sauce Medium"/>
                <a:sym typeface="Open Sauce Medium"/>
              </a:rPr>
              <a:t>RESEARCH PROBLEMS</a:t>
            </a:r>
          </a:p>
        </p:txBody>
      </p:sp>
      <p:sp>
        <p:nvSpPr>
          <p:cNvPr name="TextBox 24" id="24"/>
          <p:cNvSpPr txBox="true"/>
          <p:nvPr/>
        </p:nvSpPr>
        <p:spPr>
          <a:xfrm rot="0">
            <a:off x="9054139" y="2432363"/>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do students receive additional assistance for learning English?</a:t>
            </a:r>
          </a:p>
          <a:p>
            <a:pPr algn="l">
              <a:lnSpc>
                <a:spcPts val="2200"/>
              </a:lnSpc>
            </a:pPr>
          </a:p>
        </p:txBody>
      </p:sp>
      <p:sp>
        <p:nvSpPr>
          <p:cNvPr name="TextBox 25" id="25"/>
          <p:cNvSpPr txBox="true"/>
          <p:nvPr/>
        </p:nvSpPr>
        <p:spPr>
          <a:xfrm rot="0">
            <a:off x="9144000" y="3717696"/>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will students access course materials and navigate the system flow?</a:t>
            </a:r>
          </a:p>
          <a:p>
            <a:pPr algn="l">
              <a:lnSpc>
                <a:spcPts val="2200"/>
              </a:lnSpc>
            </a:pPr>
          </a:p>
        </p:txBody>
      </p:sp>
      <p:sp>
        <p:nvSpPr>
          <p:cNvPr name="TextBox 26" id="26"/>
          <p:cNvSpPr txBox="true"/>
          <p:nvPr/>
        </p:nvSpPr>
        <p:spPr>
          <a:xfrm rot="0">
            <a:off x="9144000" y="5003029"/>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strategies can be employed to offer advice that enhances student motivation?</a:t>
            </a:r>
          </a:p>
          <a:p>
            <a:pPr algn="l">
              <a:lnSpc>
                <a:spcPts val="2200"/>
              </a:lnSpc>
            </a:pPr>
          </a:p>
        </p:txBody>
      </p:sp>
      <p:sp>
        <p:nvSpPr>
          <p:cNvPr name="TextBox 27" id="27"/>
          <p:cNvSpPr txBox="true"/>
          <p:nvPr/>
        </p:nvSpPr>
        <p:spPr>
          <a:xfrm rot="0">
            <a:off x="9144000" y="6285729"/>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can support be provided for students' quizzes and questions?</a:t>
            </a:r>
          </a:p>
          <a:p>
            <a:pPr algn="l">
              <a:lnSpc>
                <a:spcPts val="2200"/>
              </a:lnSpc>
            </a:pPr>
          </a:p>
        </p:txBody>
      </p:sp>
      <p:grpSp>
        <p:nvGrpSpPr>
          <p:cNvPr name="Group 28" id="28"/>
          <p:cNvGrpSpPr/>
          <p:nvPr/>
        </p:nvGrpSpPr>
        <p:grpSpPr>
          <a:xfrm rot="0">
            <a:off x="1028700" y="9667400"/>
            <a:ext cx="16230600" cy="301625"/>
            <a:chOff x="0" y="0"/>
            <a:chExt cx="21640800" cy="402167"/>
          </a:xfrm>
        </p:grpSpPr>
        <p:sp>
          <p:nvSpPr>
            <p:cNvPr name="TextBox 29" id="29"/>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30" id="30"/>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1" id="31"/>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465968" cy="963386"/>
            <a:chOff x="0" y="0"/>
            <a:chExt cx="912848" cy="253731"/>
          </a:xfrm>
        </p:grpSpPr>
        <p:sp>
          <p:nvSpPr>
            <p:cNvPr name="Freeform 7" id="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8" id="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grpSp>
        <p:nvGrpSpPr>
          <p:cNvPr name="Group 9" id="9"/>
          <p:cNvGrpSpPr/>
          <p:nvPr/>
        </p:nvGrpSpPr>
        <p:grpSpPr>
          <a:xfrm rot="0">
            <a:off x="639567" y="1182238"/>
            <a:ext cx="3385945" cy="568672"/>
            <a:chOff x="0" y="0"/>
            <a:chExt cx="4514594" cy="758229"/>
          </a:xfrm>
        </p:grpSpPr>
        <p:sp>
          <p:nvSpPr>
            <p:cNvPr name="Freeform 10" id="10"/>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1" id="11"/>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12" id="12"/>
          <p:cNvSpPr txBox="true"/>
          <p:nvPr/>
        </p:nvSpPr>
        <p:spPr>
          <a:xfrm rot="0">
            <a:off x="3422550" y="2605393"/>
            <a:ext cx="11442900" cy="828675"/>
          </a:xfrm>
          <a:prstGeom prst="rect">
            <a:avLst/>
          </a:prstGeom>
        </p:spPr>
        <p:txBody>
          <a:bodyPr anchor="t" rtlCol="false" tIns="0" lIns="0" bIns="0" rIns="0">
            <a:spAutoFit/>
          </a:bodyPr>
          <a:lstStyle/>
          <a:p>
            <a:pPr algn="ctr">
              <a:lnSpc>
                <a:spcPts val="6599"/>
              </a:lnSpc>
            </a:pPr>
            <a:r>
              <a:rPr lang="en-US" sz="5499">
                <a:solidFill>
                  <a:srgbClr val="000000"/>
                </a:solidFill>
                <a:latin typeface="Open Sauce Medium"/>
                <a:ea typeface="Open Sauce Medium"/>
                <a:cs typeface="Open Sauce Medium"/>
                <a:sym typeface="Open Sauce Medium"/>
              </a:rPr>
              <a:t>SUB OBJECTIVES</a:t>
            </a:r>
          </a:p>
        </p:txBody>
      </p:sp>
      <p:sp>
        <p:nvSpPr>
          <p:cNvPr name="TextBox 13" id="13"/>
          <p:cNvSpPr txBox="true"/>
          <p:nvPr/>
        </p:nvSpPr>
        <p:spPr>
          <a:xfrm rot="0">
            <a:off x="4691519" y="5586889"/>
            <a:ext cx="4452481"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Create a child-friendly interface to enhance learning accessibility and interest </a:t>
            </a:r>
          </a:p>
        </p:txBody>
      </p:sp>
      <p:grpSp>
        <p:nvGrpSpPr>
          <p:cNvPr name="Group 14" id="14"/>
          <p:cNvGrpSpPr/>
          <p:nvPr/>
        </p:nvGrpSpPr>
        <p:grpSpPr>
          <a:xfrm rot="0">
            <a:off x="3417346" y="4493536"/>
            <a:ext cx="652933" cy="682260"/>
            <a:chOff x="0" y="0"/>
            <a:chExt cx="870578" cy="909680"/>
          </a:xfrm>
        </p:grpSpPr>
        <p:grpSp>
          <p:nvGrpSpPr>
            <p:cNvPr name="Group 15" id="15"/>
            <p:cNvGrpSpPr/>
            <p:nvPr/>
          </p:nvGrpSpPr>
          <p:grpSpPr>
            <a:xfrm rot="0">
              <a:off x="0" y="0"/>
              <a:ext cx="870578" cy="909680"/>
              <a:chOff x="0" y="0"/>
              <a:chExt cx="354711" cy="370643"/>
            </a:xfrm>
          </p:grpSpPr>
          <p:sp>
            <p:nvSpPr>
              <p:cNvPr name="Freeform 16" id="1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7" id="1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01</a:t>
              </a:r>
            </a:p>
          </p:txBody>
        </p:sp>
      </p:grpSp>
      <p:grpSp>
        <p:nvGrpSpPr>
          <p:cNvPr name="Group 19" id="19"/>
          <p:cNvGrpSpPr/>
          <p:nvPr/>
        </p:nvGrpSpPr>
        <p:grpSpPr>
          <a:xfrm rot="0">
            <a:off x="3422550" y="6915570"/>
            <a:ext cx="652933" cy="682260"/>
            <a:chOff x="0" y="0"/>
            <a:chExt cx="870578" cy="909680"/>
          </a:xfrm>
        </p:grpSpPr>
        <p:grpSp>
          <p:nvGrpSpPr>
            <p:cNvPr name="Group 20" id="20"/>
            <p:cNvGrpSpPr/>
            <p:nvPr/>
          </p:nvGrpSpPr>
          <p:grpSpPr>
            <a:xfrm rot="0">
              <a:off x="0" y="0"/>
              <a:ext cx="870578" cy="909680"/>
              <a:chOff x="0" y="0"/>
              <a:chExt cx="354711" cy="370643"/>
            </a:xfrm>
          </p:grpSpPr>
          <p:sp>
            <p:nvSpPr>
              <p:cNvPr name="Freeform 21" id="2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2" id="2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05</a:t>
              </a:r>
            </a:p>
          </p:txBody>
        </p:sp>
      </p:grpSp>
      <p:grpSp>
        <p:nvGrpSpPr>
          <p:cNvPr name="Group 24" id="24"/>
          <p:cNvGrpSpPr/>
          <p:nvPr/>
        </p:nvGrpSpPr>
        <p:grpSpPr>
          <a:xfrm rot="0">
            <a:off x="3417346" y="5634514"/>
            <a:ext cx="652933" cy="682260"/>
            <a:chOff x="0" y="0"/>
            <a:chExt cx="870578" cy="909680"/>
          </a:xfrm>
        </p:grpSpPr>
        <p:grpSp>
          <p:nvGrpSpPr>
            <p:cNvPr name="Group 25" id="25"/>
            <p:cNvGrpSpPr/>
            <p:nvPr/>
          </p:nvGrpSpPr>
          <p:grpSpPr>
            <a:xfrm rot="0">
              <a:off x="0" y="0"/>
              <a:ext cx="870578" cy="909680"/>
              <a:chOff x="0" y="0"/>
              <a:chExt cx="354711" cy="370643"/>
            </a:xfrm>
          </p:grpSpPr>
          <p:sp>
            <p:nvSpPr>
              <p:cNvPr name="Freeform 26" id="2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7" id="27"/>
              <p:cNvSpPr txBox="true"/>
              <p:nvPr/>
            </p:nvSpPr>
            <p:spPr>
              <a:xfrm>
                <a:off x="0" y="-38100"/>
                <a:ext cx="354711" cy="408743"/>
              </a:xfrm>
              <a:prstGeom prst="rect">
                <a:avLst/>
              </a:prstGeom>
            </p:spPr>
            <p:txBody>
              <a:bodyPr anchor="ctr" rtlCol="false" tIns="50800" lIns="50800" bIns="50800" rIns="50800"/>
              <a:lstStyle/>
              <a:p>
                <a:pPr algn="ctr">
                  <a:lnSpc>
                    <a:spcPts val="2660"/>
                  </a:lnSpc>
                </a:pPr>
              </a:p>
            </p:txBody>
          </p:sp>
        </p:grpSp>
        <p:sp>
          <p:nvSpPr>
            <p:cNvPr name="TextBox 28" id="28"/>
            <p:cNvSpPr txBox="true"/>
            <p:nvPr/>
          </p:nvSpPr>
          <p:spPr>
            <a:xfrm rot="0">
              <a:off x="0" y="55862"/>
              <a:ext cx="870578" cy="731281"/>
            </a:xfrm>
            <a:prstGeom prst="rect">
              <a:avLst/>
            </a:prstGeom>
          </p:spPr>
          <p:txBody>
            <a:bodyPr anchor="t" rtlCol="false" tIns="0" lIns="0" bIns="0" rIns="0">
              <a:spAutoFit/>
            </a:bodyPr>
            <a:lstStyle/>
            <a:p>
              <a:pPr algn="ctr">
                <a:lnSpc>
                  <a:spcPts val="4627"/>
                </a:lnSpc>
                <a:spcBef>
                  <a:spcPct val="0"/>
                </a:spcBef>
              </a:pPr>
              <a:r>
                <a:rPr lang="en-US" sz="3305">
                  <a:solidFill>
                    <a:srgbClr val="FFFFFF"/>
                  </a:solidFill>
                  <a:latin typeface="Open Sauce Medium"/>
                  <a:ea typeface="Open Sauce Medium"/>
                  <a:cs typeface="Open Sauce Medium"/>
                  <a:sym typeface="Open Sauce Medium"/>
                </a:rPr>
                <a:t>03</a:t>
              </a:r>
            </a:p>
          </p:txBody>
        </p:sp>
      </p:grpSp>
      <p:sp>
        <p:nvSpPr>
          <p:cNvPr name="TextBox 29" id="29"/>
          <p:cNvSpPr txBox="true"/>
          <p:nvPr/>
        </p:nvSpPr>
        <p:spPr>
          <a:xfrm rot="0">
            <a:off x="4690766" y="4518983"/>
            <a:ext cx="4453234" cy="1323583"/>
          </a:xfrm>
          <a:prstGeom prst="rect">
            <a:avLst/>
          </a:prstGeom>
        </p:spPr>
        <p:txBody>
          <a:bodyPr anchor="t" rtlCol="false" tIns="0" lIns="0" bIns="0" rIns="0">
            <a:spAutoFit/>
          </a:bodyPr>
          <a:lstStyle/>
          <a:p>
            <a:pPr algn="l">
              <a:lnSpc>
                <a:spcPts val="2648"/>
              </a:lnSpc>
            </a:pPr>
            <a:r>
              <a:rPr lang="en-US" sz="1891">
                <a:solidFill>
                  <a:srgbClr val="000000"/>
                </a:solidFill>
                <a:latin typeface="Open Sauce Medium"/>
                <a:ea typeface="Open Sauce Medium"/>
                <a:cs typeface="Open Sauce Medium"/>
                <a:sym typeface="Open Sauce Medium"/>
              </a:rPr>
              <a:t>Develop an AI that understands and responds to children’s educational inquiries</a:t>
            </a:r>
          </a:p>
          <a:p>
            <a:pPr algn="l">
              <a:lnSpc>
                <a:spcPts val="2648"/>
              </a:lnSpc>
              <a:spcBef>
                <a:spcPct val="0"/>
              </a:spcBef>
            </a:pPr>
          </a:p>
        </p:txBody>
      </p:sp>
      <p:sp>
        <p:nvSpPr>
          <p:cNvPr name="TextBox 30" id="30"/>
          <p:cNvSpPr txBox="true"/>
          <p:nvPr/>
        </p:nvSpPr>
        <p:spPr>
          <a:xfrm rot="0">
            <a:off x="4695971" y="6941016"/>
            <a:ext cx="4453234" cy="1323583"/>
          </a:xfrm>
          <a:prstGeom prst="rect">
            <a:avLst/>
          </a:prstGeom>
        </p:spPr>
        <p:txBody>
          <a:bodyPr anchor="t" rtlCol="false" tIns="0" lIns="0" bIns="0" rIns="0">
            <a:spAutoFit/>
          </a:bodyPr>
          <a:lstStyle/>
          <a:p>
            <a:pPr algn="l">
              <a:lnSpc>
                <a:spcPts val="2648"/>
              </a:lnSpc>
            </a:pPr>
            <a:r>
              <a:rPr lang="en-US" sz="1891">
                <a:solidFill>
                  <a:srgbClr val="000000"/>
                </a:solidFill>
                <a:latin typeface="Open Sauce Medium"/>
                <a:ea typeface="Open Sauce Medium"/>
                <a:cs typeface="Open Sauce Medium"/>
                <a:sym typeface="Open Sauce Medium"/>
              </a:rPr>
              <a:t>Create a component to provide advises to motivate student and overcome challeges</a:t>
            </a:r>
          </a:p>
          <a:p>
            <a:pPr algn="l">
              <a:lnSpc>
                <a:spcPts val="2648"/>
              </a:lnSpc>
              <a:spcBef>
                <a:spcPct val="0"/>
              </a:spcBef>
            </a:pPr>
          </a:p>
        </p:txBody>
      </p:sp>
      <p:sp>
        <p:nvSpPr>
          <p:cNvPr name="TextBox 31" id="31"/>
          <p:cNvSpPr txBox="true"/>
          <p:nvPr/>
        </p:nvSpPr>
        <p:spPr>
          <a:xfrm rot="0">
            <a:off x="10791591" y="4509458"/>
            <a:ext cx="5113702" cy="7016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Ensure the assistant delivers contextually relevant responses.</a:t>
            </a:r>
          </a:p>
        </p:txBody>
      </p:sp>
      <p:sp>
        <p:nvSpPr>
          <p:cNvPr name="TextBox 32" id="32"/>
          <p:cNvSpPr txBox="true"/>
          <p:nvPr/>
        </p:nvSpPr>
        <p:spPr>
          <a:xfrm rot="0">
            <a:off x="10791591" y="5626109"/>
            <a:ext cx="5321520"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uce Medium"/>
                <a:ea typeface="Open Sauce Medium"/>
                <a:cs typeface="Open Sauce Medium"/>
                <a:sym typeface="Open Sauce Medium"/>
              </a:rPr>
              <a:t>Create to monitor whether the student student is stuck in a question quiz and give a hint or guides to do it </a:t>
            </a:r>
          </a:p>
        </p:txBody>
      </p:sp>
      <p:grpSp>
        <p:nvGrpSpPr>
          <p:cNvPr name="Group 33" id="33"/>
          <p:cNvGrpSpPr/>
          <p:nvPr/>
        </p:nvGrpSpPr>
        <p:grpSpPr>
          <a:xfrm rot="0">
            <a:off x="9565018" y="4478643"/>
            <a:ext cx="701004" cy="732490"/>
            <a:chOff x="0" y="0"/>
            <a:chExt cx="934671" cy="976653"/>
          </a:xfrm>
        </p:grpSpPr>
        <p:grpSp>
          <p:nvGrpSpPr>
            <p:cNvPr name="Group 34" id="34"/>
            <p:cNvGrpSpPr/>
            <p:nvPr/>
          </p:nvGrpSpPr>
          <p:grpSpPr>
            <a:xfrm rot="0">
              <a:off x="0" y="0"/>
              <a:ext cx="934671" cy="976653"/>
              <a:chOff x="0" y="0"/>
              <a:chExt cx="354711" cy="370643"/>
            </a:xfrm>
          </p:grpSpPr>
          <p:sp>
            <p:nvSpPr>
              <p:cNvPr name="Freeform 35" id="35"/>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6" id="36"/>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0" y="64884"/>
              <a:ext cx="934671" cy="780210"/>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Open Sauce Medium"/>
                  <a:ea typeface="Open Sauce Medium"/>
                  <a:cs typeface="Open Sauce Medium"/>
                  <a:sym typeface="Open Sauce Medium"/>
                </a:rPr>
                <a:t>02</a:t>
              </a:r>
            </a:p>
          </p:txBody>
        </p:sp>
      </p:grpSp>
      <p:grpSp>
        <p:nvGrpSpPr>
          <p:cNvPr name="Group 38" id="38"/>
          <p:cNvGrpSpPr/>
          <p:nvPr/>
        </p:nvGrpSpPr>
        <p:grpSpPr>
          <a:xfrm rot="0">
            <a:off x="9565018" y="5634514"/>
            <a:ext cx="701004" cy="732490"/>
            <a:chOff x="0" y="0"/>
            <a:chExt cx="934671" cy="976653"/>
          </a:xfrm>
        </p:grpSpPr>
        <p:grpSp>
          <p:nvGrpSpPr>
            <p:cNvPr name="Group 39" id="39"/>
            <p:cNvGrpSpPr/>
            <p:nvPr/>
          </p:nvGrpSpPr>
          <p:grpSpPr>
            <a:xfrm rot="0">
              <a:off x="0" y="0"/>
              <a:ext cx="934671" cy="976653"/>
              <a:chOff x="0" y="0"/>
              <a:chExt cx="354711" cy="370643"/>
            </a:xfrm>
          </p:grpSpPr>
          <p:sp>
            <p:nvSpPr>
              <p:cNvPr name="Freeform 40" id="4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41" id="4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0" y="64884"/>
              <a:ext cx="934671" cy="780210"/>
            </a:xfrm>
            <a:prstGeom prst="rect">
              <a:avLst/>
            </a:prstGeom>
          </p:spPr>
          <p:txBody>
            <a:bodyPr anchor="t" rtlCol="false" tIns="0" lIns="0" bIns="0" rIns="0">
              <a:spAutoFit/>
            </a:bodyPr>
            <a:lstStyle/>
            <a:p>
              <a:pPr algn="ctr">
                <a:lnSpc>
                  <a:spcPts val="4967"/>
                </a:lnSpc>
                <a:spcBef>
                  <a:spcPct val="0"/>
                </a:spcBef>
              </a:pPr>
              <a:r>
                <a:rPr lang="en-US" sz="3548">
                  <a:solidFill>
                    <a:srgbClr val="FFFFFF"/>
                  </a:solidFill>
                  <a:latin typeface="Open Sauce Medium"/>
                  <a:ea typeface="Open Sauce Medium"/>
                  <a:cs typeface="Open Sauce Medium"/>
                  <a:sym typeface="Open Sauce Medium"/>
                </a:rPr>
                <a:t>04</a:t>
              </a:r>
            </a:p>
          </p:txBody>
        </p:sp>
      </p:grpSp>
      <p:grpSp>
        <p:nvGrpSpPr>
          <p:cNvPr name="Group 43" id="43"/>
          <p:cNvGrpSpPr/>
          <p:nvPr/>
        </p:nvGrpSpPr>
        <p:grpSpPr>
          <a:xfrm rot="0">
            <a:off x="1168058" y="9619775"/>
            <a:ext cx="16230600" cy="301625"/>
            <a:chOff x="0" y="0"/>
            <a:chExt cx="21640800" cy="402167"/>
          </a:xfrm>
        </p:grpSpPr>
        <p:sp>
          <p:nvSpPr>
            <p:cNvPr name="TextBox 44" id="44"/>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45" id="45"/>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46" id="46"/>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9032857" y="3791077"/>
            <a:ext cx="15156557" cy="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782992" y="4366615"/>
            <a:ext cx="3406482" cy="4714998"/>
            <a:chOff x="0" y="0"/>
            <a:chExt cx="897180" cy="1241810"/>
          </a:xfrm>
        </p:grpSpPr>
        <p:sp>
          <p:nvSpPr>
            <p:cNvPr name="Freeform 5" id="5"/>
            <p:cNvSpPr/>
            <p:nvPr/>
          </p:nvSpPr>
          <p:spPr>
            <a:xfrm flipH="false" flipV="false" rot="0">
              <a:off x="0" y="0"/>
              <a:ext cx="897180" cy="1241810"/>
            </a:xfrm>
            <a:custGeom>
              <a:avLst/>
              <a:gdLst/>
              <a:ahLst/>
              <a:cxnLst/>
              <a:rect r="r" b="b" t="t" l="l"/>
              <a:pathLst>
                <a:path h="1241810" w="897180">
                  <a:moveTo>
                    <a:pt x="0" y="0"/>
                  </a:moveTo>
                  <a:lnTo>
                    <a:pt x="897180" y="0"/>
                  </a:lnTo>
                  <a:lnTo>
                    <a:pt x="897180" y="1241810"/>
                  </a:lnTo>
                  <a:lnTo>
                    <a:pt x="0" y="1241810"/>
                  </a:lnTo>
                  <a:close/>
                </a:path>
              </a:pathLst>
            </a:custGeom>
            <a:solidFill>
              <a:srgbClr val="F5F5F5"/>
            </a:solidFill>
            <a:ln w="38100" cap="sq">
              <a:solidFill>
                <a:srgbClr val="000000"/>
              </a:solidFill>
              <a:prstDash val="lgDash"/>
              <a:miter/>
            </a:ln>
          </p:spPr>
        </p:sp>
        <p:sp>
          <p:nvSpPr>
            <p:cNvPr name="TextBox 6" id="6"/>
            <p:cNvSpPr txBox="true"/>
            <p:nvPr/>
          </p:nvSpPr>
          <p:spPr>
            <a:xfrm>
              <a:off x="0" y="-47625"/>
              <a:ext cx="897180" cy="1289435"/>
            </a:xfrm>
            <a:prstGeom prst="rect">
              <a:avLst/>
            </a:prstGeom>
          </p:spPr>
          <p:txBody>
            <a:bodyPr anchor="ctr" rtlCol="false" tIns="50800" lIns="50800" bIns="50800" rIns="50800"/>
            <a:lstStyle/>
            <a:p>
              <a:pPr algn="ctr">
                <a:lnSpc>
                  <a:spcPts val="2646"/>
                </a:lnSpc>
              </a:pPr>
            </a:p>
          </p:txBody>
        </p:sp>
      </p:grpSp>
      <p:grpSp>
        <p:nvGrpSpPr>
          <p:cNvPr name="Group 7" id="7"/>
          <p:cNvGrpSpPr/>
          <p:nvPr/>
        </p:nvGrpSpPr>
        <p:grpSpPr>
          <a:xfrm rot="0">
            <a:off x="5094941" y="4366615"/>
            <a:ext cx="3406482" cy="2821400"/>
            <a:chOff x="0" y="0"/>
            <a:chExt cx="897180" cy="743085"/>
          </a:xfrm>
        </p:grpSpPr>
        <p:sp>
          <p:nvSpPr>
            <p:cNvPr name="Freeform 8" id="8"/>
            <p:cNvSpPr/>
            <p:nvPr/>
          </p:nvSpPr>
          <p:spPr>
            <a:xfrm flipH="false" flipV="false" rot="0">
              <a:off x="0" y="0"/>
              <a:ext cx="897180" cy="743085"/>
            </a:xfrm>
            <a:custGeom>
              <a:avLst/>
              <a:gdLst/>
              <a:ahLst/>
              <a:cxnLst/>
              <a:rect r="r" b="b" t="t" l="l"/>
              <a:pathLst>
                <a:path h="743085" w="897180">
                  <a:moveTo>
                    <a:pt x="0" y="0"/>
                  </a:moveTo>
                  <a:lnTo>
                    <a:pt x="897180" y="0"/>
                  </a:lnTo>
                  <a:lnTo>
                    <a:pt x="897180" y="743085"/>
                  </a:lnTo>
                  <a:lnTo>
                    <a:pt x="0" y="743085"/>
                  </a:lnTo>
                  <a:close/>
                </a:path>
              </a:pathLst>
            </a:custGeom>
            <a:solidFill>
              <a:srgbClr val="F5F5F5"/>
            </a:solidFill>
            <a:ln w="38100" cap="sq">
              <a:solidFill>
                <a:srgbClr val="000000"/>
              </a:solidFill>
              <a:prstDash val="lgDash"/>
              <a:miter/>
            </a:ln>
          </p:spPr>
        </p:sp>
        <p:sp>
          <p:nvSpPr>
            <p:cNvPr name="TextBox 9" id="9"/>
            <p:cNvSpPr txBox="true"/>
            <p:nvPr/>
          </p:nvSpPr>
          <p:spPr>
            <a:xfrm>
              <a:off x="0" y="-47625"/>
              <a:ext cx="897180" cy="790710"/>
            </a:xfrm>
            <a:prstGeom prst="rect">
              <a:avLst/>
            </a:prstGeom>
          </p:spPr>
          <p:txBody>
            <a:bodyPr anchor="ctr" rtlCol="false" tIns="50800" lIns="50800" bIns="50800" rIns="50800"/>
            <a:lstStyle/>
            <a:p>
              <a:pPr algn="ctr">
                <a:lnSpc>
                  <a:spcPts val="2646"/>
                </a:lnSpc>
              </a:pPr>
            </a:p>
          </p:txBody>
        </p:sp>
      </p:grpSp>
      <p:grpSp>
        <p:nvGrpSpPr>
          <p:cNvPr name="Group 10" id="10"/>
          <p:cNvGrpSpPr/>
          <p:nvPr/>
        </p:nvGrpSpPr>
        <p:grpSpPr>
          <a:xfrm rot="0">
            <a:off x="9406298" y="4381721"/>
            <a:ext cx="3406482" cy="4275702"/>
            <a:chOff x="0" y="0"/>
            <a:chExt cx="897180" cy="1126111"/>
          </a:xfrm>
        </p:grpSpPr>
        <p:sp>
          <p:nvSpPr>
            <p:cNvPr name="Freeform 11" id="11"/>
            <p:cNvSpPr/>
            <p:nvPr/>
          </p:nvSpPr>
          <p:spPr>
            <a:xfrm flipH="false" flipV="false" rot="0">
              <a:off x="0" y="0"/>
              <a:ext cx="897180" cy="1126111"/>
            </a:xfrm>
            <a:custGeom>
              <a:avLst/>
              <a:gdLst/>
              <a:ahLst/>
              <a:cxnLst/>
              <a:rect r="r" b="b" t="t" l="l"/>
              <a:pathLst>
                <a:path h="1126111" w="897180">
                  <a:moveTo>
                    <a:pt x="0" y="0"/>
                  </a:moveTo>
                  <a:lnTo>
                    <a:pt x="897180" y="0"/>
                  </a:lnTo>
                  <a:lnTo>
                    <a:pt x="897180" y="1126111"/>
                  </a:lnTo>
                  <a:lnTo>
                    <a:pt x="0" y="1126111"/>
                  </a:lnTo>
                  <a:close/>
                </a:path>
              </a:pathLst>
            </a:custGeom>
            <a:solidFill>
              <a:srgbClr val="F5F5F5"/>
            </a:solidFill>
            <a:ln w="38100" cap="sq">
              <a:solidFill>
                <a:srgbClr val="000000"/>
              </a:solidFill>
              <a:prstDash val="lgDash"/>
              <a:miter/>
            </a:ln>
          </p:spPr>
        </p:sp>
        <p:sp>
          <p:nvSpPr>
            <p:cNvPr name="TextBox 12" id="12"/>
            <p:cNvSpPr txBox="true"/>
            <p:nvPr/>
          </p:nvSpPr>
          <p:spPr>
            <a:xfrm>
              <a:off x="0" y="-47625"/>
              <a:ext cx="897180" cy="1173736"/>
            </a:xfrm>
            <a:prstGeom prst="rect">
              <a:avLst/>
            </a:prstGeom>
          </p:spPr>
          <p:txBody>
            <a:bodyPr anchor="ctr" rtlCol="false" tIns="50800" lIns="50800" bIns="50800" rIns="50800"/>
            <a:lstStyle/>
            <a:p>
              <a:pPr algn="ctr">
                <a:lnSpc>
                  <a:spcPts val="2646"/>
                </a:lnSpc>
              </a:pPr>
            </a:p>
          </p:txBody>
        </p:sp>
      </p:grpSp>
      <p:grpSp>
        <p:nvGrpSpPr>
          <p:cNvPr name="Group 13" id="13"/>
          <p:cNvGrpSpPr/>
          <p:nvPr/>
        </p:nvGrpSpPr>
        <p:grpSpPr>
          <a:xfrm rot="0">
            <a:off x="13749662" y="4381721"/>
            <a:ext cx="3791351" cy="2821400"/>
            <a:chOff x="0" y="0"/>
            <a:chExt cx="998545" cy="743085"/>
          </a:xfrm>
        </p:grpSpPr>
        <p:sp>
          <p:nvSpPr>
            <p:cNvPr name="Freeform 14" id="14"/>
            <p:cNvSpPr/>
            <p:nvPr/>
          </p:nvSpPr>
          <p:spPr>
            <a:xfrm flipH="false" flipV="false" rot="0">
              <a:off x="0" y="0"/>
              <a:ext cx="998545" cy="743085"/>
            </a:xfrm>
            <a:custGeom>
              <a:avLst/>
              <a:gdLst/>
              <a:ahLst/>
              <a:cxnLst/>
              <a:rect r="r" b="b" t="t" l="l"/>
              <a:pathLst>
                <a:path h="743085" w="998545">
                  <a:moveTo>
                    <a:pt x="0" y="0"/>
                  </a:moveTo>
                  <a:lnTo>
                    <a:pt x="998545" y="0"/>
                  </a:lnTo>
                  <a:lnTo>
                    <a:pt x="998545" y="743085"/>
                  </a:lnTo>
                  <a:lnTo>
                    <a:pt x="0" y="743085"/>
                  </a:lnTo>
                  <a:close/>
                </a:path>
              </a:pathLst>
            </a:custGeom>
            <a:solidFill>
              <a:srgbClr val="F5F5F5"/>
            </a:solidFill>
            <a:ln w="38100" cap="sq">
              <a:solidFill>
                <a:srgbClr val="000000"/>
              </a:solidFill>
              <a:prstDash val="lgDash"/>
              <a:miter/>
            </a:ln>
          </p:spPr>
        </p:sp>
        <p:sp>
          <p:nvSpPr>
            <p:cNvPr name="TextBox 15" id="15"/>
            <p:cNvSpPr txBox="true"/>
            <p:nvPr/>
          </p:nvSpPr>
          <p:spPr>
            <a:xfrm>
              <a:off x="0" y="-47625"/>
              <a:ext cx="998545" cy="790710"/>
            </a:xfrm>
            <a:prstGeom prst="rect">
              <a:avLst/>
            </a:prstGeom>
          </p:spPr>
          <p:txBody>
            <a:bodyPr anchor="ctr" rtlCol="false" tIns="50800" lIns="50800" bIns="50800" rIns="50800"/>
            <a:lstStyle/>
            <a:p>
              <a:pPr algn="ctr">
                <a:lnSpc>
                  <a:spcPts val="2646"/>
                </a:lnSpc>
              </a:pPr>
            </a:p>
          </p:txBody>
        </p:sp>
      </p:grpSp>
      <p:grpSp>
        <p:nvGrpSpPr>
          <p:cNvPr name="Group 16" id="16"/>
          <p:cNvGrpSpPr/>
          <p:nvPr/>
        </p:nvGrpSpPr>
        <p:grpSpPr>
          <a:xfrm rot="0">
            <a:off x="400792" y="890649"/>
            <a:ext cx="3624720" cy="963386"/>
            <a:chOff x="0" y="0"/>
            <a:chExt cx="4832960" cy="1284514"/>
          </a:xfrm>
        </p:grpSpPr>
        <p:grpSp>
          <p:nvGrpSpPr>
            <p:cNvPr name="Group 17" id="17"/>
            <p:cNvGrpSpPr/>
            <p:nvPr/>
          </p:nvGrpSpPr>
          <p:grpSpPr>
            <a:xfrm rot="0">
              <a:off x="0" y="0"/>
              <a:ext cx="4621291" cy="1284514"/>
              <a:chOff x="0" y="0"/>
              <a:chExt cx="912848" cy="253731"/>
            </a:xfrm>
          </p:grpSpPr>
          <p:sp>
            <p:nvSpPr>
              <p:cNvPr name="Freeform 18" id="18"/>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9" id="19"/>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20" id="20"/>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21" id="21"/>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Freeform 22" id="22"/>
          <p:cNvSpPr/>
          <p:nvPr/>
        </p:nvSpPr>
        <p:spPr>
          <a:xfrm flipH="false" flipV="false" rot="0">
            <a:off x="2968973" y="7898462"/>
            <a:ext cx="960291" cy="369495"/>
          </a:xfrm>
          <a:custGeom>
            <a:avLst/>
            <a:gdLst/>
            <a:ahLst/>
            <a:cxnLst/>
            <a:rect r="r" b="b" t="t" l="l"/>
            <a:pathLst>
              <a:path h="369495" w="960291">
                <a:moveTo>
                  <a:pt x="0" y="0"/>
                </a:moveTo>
                <a:lnTo>
                  <a:pt x="960291" y="0"/>
                </a:lnTo>
                <a:lnTo>
                  <a:pt x="960291" y="369495"/>
                </a:lnTo>
                <a:lnTo>
                  <a:pt x="0" y="369495"/>
                </a:lnTo>
                <a:lnTo>
                  <a:pt x="0" y="0"/>
                </a:lnTo>
                <a:close/>
              </a:path>
            </a:pathLst>
          </a:custGeom>
          <a:blipFill>
            <a:blip r:embed="rId5"/>
            <a:stretch>
              <a:fillRect l="0" t="0" r="0" b="0"/>
            </a:stretch>
          </a:blipFill>
        </p:spPr>
      </p:sp>
      <p:sp>
        <p:nvSpPr>
          <p:cNvPr name="Freeform 23" id="23"/>
          <p:cNvSpPr/>
          <p:nvPr/>
        </p:nvSpPr>
        <p:spPr>
          <a:xfrm flipH="false" flipV="false" rot="0">
            <a:off x="2522239" y="6989556"/>
            <a:ext cx="1503273" cy="427131"/>
          </a:xfrm>
          <a:custGeom>
            <a:avLst/>
            <a:gdLst/>
            <a:ahLst/>
            <a:cxnLst/>
            <a:rect r="r" b="b" t="t" l="l"/>
            <a:pathLst>
              <a:path h="427131" w="1503273">
                <a:moveTo>
                  <a:pt x="0" y="0"/>
                </a:moveTo>
                <a:lnTo>
                  <a:pt x="1503273" y="0"/>
                </a:lnTo>
                <a:lnTo>
                  <a:pt x="1503273" y="427130"/>
                </a:lnTo>
                <a:lnTo>
                  <a:pt x="0" y="427130"/>
                </a:lnTo>
                <a:lnTo>
                  <a:pt x="0" y="0"/>
                </a:lnTo>
                <a:close/>
              </a:path>
            </a:pathLst>
          </a:custGeom>
          <a:blipFill>
            <a:blip r:embed="rId6"/>
            <a:stretch>
              <a:fillRect l="-22918" t="-60494" r="-21876" b="-65994"/>
            </a:stretch>
          </a:blipFill>
        </p:spPr>
      </p:sp>
      <p:sp>
        <p:nvSpPr>
          <p:cNvPr name="Freeform 24" id="24"/>
          <p:cNvSpPr/>
          <p:nvPr/>
        </p:nvSpPr>
        <p:spPr>
          <a:xfrm flipH="false" flipV="false" rot="0">
            <a:off x="1028700" y="7530986"/>
            <a:ext cx="1074251" cy="367476"/>
          </a:xfrm>
          <a:custGeom>
            <a:avLst/>
            <a:gdLst/>
            <a:ahLst/>
            <a:cxnLst/>
            <a:rect r="r" b="b" t="t" l="l"/>
            <a:pathLst>
              <a:path h="367476" w="1074251">
                <a:moveTo>
                  <a:pt x="0" y="0"/>
                </a:moveTo>
                <a:lnTo>
                  <a:pt x="1074251" y="0"/>
                </a:lnTo>
                <a:lnTo>
                  <a:pt x="1074251" y="367476"/>
                </a:lnTo>
                <a:lnTo>
                  <a:pt x="0" y="367476"/>
                </a:lnTo>
                <a:lnTo>
                  <a:pt x="0" y="0"/>
                </a:lnTo>
                <a:close/>
              </a:path>
            </a:pathLst>
          </a:custGeom>
          <a:blipFill>
            <a:blip r:embed="rId7"/>
            <a:stretch>
              <a:fillRect l="0" t="-54825" r="-10600" b="-60722"/>
            </a:stretch>
          </a:blipFill>
        </p:spPr>
      </p:sp>
      <p:grpSp>
        <p:nvGrpSpPr>
          <p:cNvPr name="Group 25" id="25"/>
          <p:cNvGrpSpPr/>
          <p:nvPr/>
        </p:nvGrpSpPr>
        <p:grpSpPr>
          <a:xfrm rot="0">
            <a:off x="0" y="9258903"/>
            <a:ext cx="18613647" cy="1028097"/>
            <a:chOff x="0" y="0"/>
            <a:chExt cx="4902360" cy="270774"/>
          </a:xfrm>
        </p:grpSpPr>
        <p:sp>
          <p:nvSpPr>
            <p:cNvPr name="Freeform 26" id="26"/>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27" id="27"/>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28" id="28"/>
          <p:cNvSpPr/>
          <p:nvPr/>
        </p:nvSpPr>
        <p:spPr>
          <a:xfrm flipH="false" flipV="false" rot="0">
            <a:off x="1387627" y="8083209"/>
            <a:ext cx="715325" cy="778157"/>
          </a:xfrm>
          <a:custGeom>
            <a:avLst/>
            <a:gdLst/>
            <a:ahLst/>
            <a:cxnLst/>
            <a:rect r="r" b="b" t="t" l="l"/>
            <a:pathLst>
              <a:path h="778157" w="715325">
                <a:moveTo>
                  <a:pt x="0" y="0"/>
                </a:moveTo>
                <a:lnTo>
                  <a:pt x="715324" y="0"/>
                </a:lnTo>
                <a:lnTo>
                  <a:pt x="715324" y="778158"/>
                </a:lnTo>
                <a:lnTo>
                  <a:pt x="0" y="778158"/>
                </a:lnTo>
                <a:lnTo>
                  <a:pt x="0" y="0"/>
                </a:lnTo>
                <a:close/>
              </a:path>
            </a:pathLst>
          </a:custGeom>
          <a:blipFill>
            <a:blip r:embed="rId8"/>
            <a:stretch>
              <a:fillRect l="0" t="0" r="0" b="0"/>
            </a:stretch>
          </a:blipFill>
        </p:spPr>
      </p:sp>
      <p:sp>
        <p:nvSpPr>
          <p:cNvPr name="TextBox 29" id="29"/>
          <p:cNvSpPr txBox="true"/>
          <p:nvPr/>
        </p:nvSpPr>
        <p:spPr>
          <a:xfrm rot="0">
            <a:off x="1163054"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Software Requirement</a:t>
            </a:r>
          </a:p>
        </p:txBody>
      </p:sp>
      <p:sp>
        <p:nvSpPr>
          <p:cNvPr name="TextBox 30" id="30"/>
          <p:cNvSpPr txBox="true"/>
          <p:nvPr/>
        </p:nvSpPr>
        <p:spPr>
          <a:xfrm rot="0">
            <a:off x="209103" y="2614120"/>
            <a:ext cx="16584639" cy="1020985"/>
          </a:xfrm>
          <a:prstGeom prst="rect">
            <a:avLst/>
          </a:prstGeom>
        </p:spPr>
        <p:txBody>
          <a:bodyPr anchor="t" rtlCol="false" tIns="0" lIns="0" bIns="0" rIns="0">
            <a:spAutoFit/>
          </a:bodyPr>
          <a:lstStyle/>
          <a:p>
            <a:pPr algn="l">
              <a:lnSpc>
                <a:spcPts val="3952"/>
              </a:lnSpc>
            </a:pPr>
            <a:r>
              <a:rPr lang="en-US" sz="3593" spc="406">
                <a:solidFill>
                  <a:srgbClr val="000000"/>
                </a:solidFill>
                <a:latin typeface="Open Sauce Bold"/>
                <a:ea typeface="Open Sauce Bold"/>
                <a:cs typeface="Open Sauce Bold"/>
                <a:sym typeface="Open Sauce Bold"/>
              </a:rPr>
              <a:t>SYSTEM, PERSONAL, AND SOFTWARE REQUIREMENT SPECIFICATION</a:t>
            </a:r>
          </a:p>
        </p:txBody>
      </p:sp>
      <p:sp>
        <p:nvSpPr>
          <p:cNvPr name="TextBox 31" id="31"/>
          <p:cNvSpPr txBox="true"/>
          <p:nvPr/>
        </p:nvSpPr>
        <p:spPr>
          <a:xfrm rot="0">
            <a:off x="1163054" y="5275595"/>
            <a:ext cx="2646358" cy="16527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Tensorflow</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Python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MERN</a:t>
            </a:r>
          </a:p>
          <a:p>
            <a:pPr algn="l"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NLTK</a:t>
            </a:r>
          </a:p>
          <a:p>
            <a:pPr algn="l">
              <a:lnSpc>
                <a:spcPts val="2646"/>
              </a:lnSpc>
            </a:pPr>
          </a:p>
        </p:txBody>
      </p:sp>
      <p:sp>
        <p:nvSpPr>
          <p:cNvPr name="TextBox 32" id="32"/>
          <p:cNvSpPr txBox="true"/>
          <p:nvPr/>
        </p:nvSpPr>
        <p:spPr>
          <a:xfrm rot="0">
            <a:off x="5294967" y="4533070"/>
            <a:ext cx="2646358"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Personal Requirement</a:t>
            </a:r>
          </a:p>
        </p:txBody>
      </p:sp>
      <p:sp>
        <p:nvSpPr>
          <p:cNvPr name="TextBox 33" id="33"/>
          <p:cNvSpPr txBox="true"/>
          <p:nvPr/>
        </p:nvSpPr>
        <p:spPr>
          <a:xfrm rot="0">
            <a:off x="5294967" y="5275595"/>
            <a:ext cx="2646358" cy="6526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teacher</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School children</a:t>
            </a:r>
          </a:p>
        </p:txBody>
      </p:sp>
      <p:sp>
        <p:nvSpPr>
          <p:cNvPr name="TextBox 34" id="34"/>
          <p:cNvSpPr txBox="true"/>
          <p:nvPr/>
        </p:nvSpPr>
        <p:spPr>
          <a:xfrm rot="0">
            <a:off x="9606323" y="4533070"/>
            <a:ext cx="2942411"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Functional Requirement</a:t>
            </a:r>
          </a:p>
        </p:txBody>
      </p:sp>
      <p:sp>
        <p:nvSpPr>
          <p:cNvPr name="TextBox 35" id="35"/>
          <p:cNvSpPr txBox="true"/>
          <p:nvPr/>
        </p:nvSpPr>
        <p:spPr>
          <a:xfrm rot="0">
            <a:off x="9606323" y="5275595"/>
            <a:ext cx="3238464" cy="29862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Natural Language Understanding</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Relevance and Knowledge Delivery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Study and Personalized Advice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Learning Enhancement</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Child-Friendly Design</a:t>
            </a:r>
          </a:p>
          <a:p>
            <a:pPr algn="l">
              <a:lnSpc>
                <a:spcPts val="2646"/>
              </a:lnSpc>
            </a:pPr>
          </a:p>
        </p:txBody>
      </p:sp>
      <p:sp>
        <p:nvSpPr>
          <p:cNvPr name="TextBox 36" id="36"/>
          <p:cNvSpPr txBox="true"/>
          <p:nvPr/>
        </p:nvSpPr>
        <p:spPr>
          <a:xfrm rot="0">
            <a:off x="13949687" y="4533070"/>
            <a:ext cx="3309613" cy="319278"/>
          </a:xfrm>
          <a:prstGeom prst="rect">
            <a:avLst/>
          </a:prstGeom>
        </p:spPr>
        <p:txBody>
          <a:bodyPr anchor="t" rtlCol="false" tIns="0" lIns="0" bIns="0" rIns="0">
            <a:spAutoFit/>
          </a:bodyPr>
          <a:lstStyle/>
          <a:p>
            <a:pPr algn="l">
              <a:lnSpc>
                <a:spcPts val="2646"/>
              </a:lnSpc>
            </a:pPr>
            <a:r>
              <a:rPr lang="en-US" sz="1800">
                <a:solidFill>
                  <a:srgbClr val="000000"/>
                </a:solidFill>
                <a:latin typeface="Open Sauce Bold"/>
                <a:ea typeface="Open Sauce Bold"/>
                <a:cs typeface="Open Sauce Bold"/>
                <a:sym typeface="Open Sauce Bold"/>
              </a:rPr>
              <a:t>Non-Functional Requirement</a:t>
            </a:r>
          </a:p>
        </p:txBody>
      </p:sp>
      <p:sp>
        <p:nvSpPr>
          <p:cNvPr name="TextBox 37" id="37"/>
          <p:cNvSpPr txBox="true"/>
          <p:nvPr/>
        </p:nvSpPr>
        <p:spPr>
          <a:xfrm rot="0">
            <a:off x="13949687" y="5275595"/>
            <a:ext cx="3238464" cy="131940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Performance</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Reliability and Availability</a:t>
            </a:r>
          </a:p>
          <a:p>
            <a:pPr algn="l" marL="388620" indent="-194310" lvl="1">
              <a:lnSpc>
                <a:spcPts val="2646"/>
              </a:lnSpc>
              <a:buFont typeface="Arial"/>
              <a:buChar char="•"/>
            </a:pPr>
            <a:r>
              <a:rPr lang="en-US" sz="1800">
                <a:solidFill>
                  <a:srgbClr val="000000"/>
                </a:solidFill>
                <a:latin typeface="Open Sauce"/>
                <a:ea typeface="Open Sauce"/>
                <a:cs typeface="Open Sauce"/>
                <a:sym typeface="Open Sauce"/>
              </a:rPr>
              <a:t>Accessibility</a:t>
            </a:r>
          </a:p>
          <a:p>
            <a:pPr algn="l">
              <a:lnSpc>
                <a:spcPts val="2646"/>
              </a:lnSpc>
            </a:pPr>
          </a:p>
        </p:txBody>
      </p:sp>
      <p:sp>
        <p:nvSpPr>
          <p:cNvPr name="TextBox 38" id="38"/>
          <p:cNvSpPr txBox="true"/>
          <p:nvPr/>
        </p:nvSpPr>
        <p:spPr>
          <a:xfrm rot="0">
            <a:off x="2968973" y="1590991"/>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Bold"/>
                <a:ea typeface="Open Sauce Bold"/>
                <a:cs typeface="Open Sauce Bold"/>
                <a:sym typeface="Open Sauce Bold"/>
              </a:rPr>
              <a:t>METHODOLOGY</a:t>
            </a:r>
          </a:p>
        </p:txBody>
      </p:sp>
      <p:grpSp>
        <p:nvGrpSpPr>
          <p:cNvPr name="Group 39" id="39"/>
          <p:cNvGrpSpPr/>
          <p:nvPr/>
        </p:nvGrpSpPr>
        <p:grpSpPr>
          <a:xfrm rot="0">
            <a:off x="719790" y="9622139"/>
            <a:ext cx="16230600" cy="301625"/>
            <a:chOff x="0" y="0"/>
            <a:chExt cx="21640800" cy="402167"/>
          </a:xfrm>
        </p:grpSpPr>
        <p:sp>
          <p:nvSpPr>
            <p:cNvPr name="TextBox 40" id="4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41" id="4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42" id="4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195721" y="1733236"/>
            <a:ext cx="15852026" cy="7757269"/>
            <a:chOff x="0" y="0"/>
            <a:chExt cx="3287784" cy="1608894"/>
          </a:xfrm>
        </p:grpSpPr>
        <p:sp>
          <p:nvSpPr>
            <p:cNvPr name="Freeform 4" id="4"/>
            <p:cNvSpPr/>
            <p:nvPr/>
          </p:nvSpPr>
          <p:spPr>
            <a:xfrm flipH="false" flipV="false" rot="0">
              <a:off x="0" y="0"/>
              <a:ext cx="3287784" cy="1608894"/>
            </a:xfrm>
            <a:custGeom>
              <a:avLst/>
              <a:gdLst/>
              <a:ahLst/>
              <a:cxnLst/>
              <a:rect r="r" b="b" t="t" l="l"/>
              <a:pathLst>
                <a:path h="1608894" w="3287784">
                  <a:moveTo>
                    <a:pt x="0" y="0"/>
                  </a:moveTo>
                  <a:lnTo>
                    <a:pt x="3287784" y="0"/>
                  </a:lnTo>
                  <a:lnTo>
                    <a:pt x="3287784" y="1608894"/>
                  </a:lnTo>
                  <a:lnTo>
                    <a:pt x="0" y="1608894"/>
                  </a:lnTo>
                  <a:close/>
                </a:path>
              </a:pathLst>
            </a:custGeom>
            <a:solidFill>
              <a:srgbClr val="F5F5F5"/>
            </a:solidFill>
            <a:ln cap="sq">
              <a:noFill/>
              <a:prstDash val="solid"/>
              <a:miter/>
            </a:ln>
          </p:spPr>
        </p:sp>
        <p:sp>
          <p:nvSpPr>
            <p:cNvPr name="TextBox 5" id="5"/>
            <p:cNvSpPr txBox="true"/>
            <p:nvPr/>
          </p:nvSpPr>
          <p:spPr>
            <a:xfrm>
              <a:off x="0" y="-28575"/>
              <a:ext cx="3287784" cy="1637469"/>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639567" y="1182238"/>
            <a:ext cx="3385945" cy="568672"/>
            <a:chOff x="0" y="0"/>
            <a:chExt cx="4514594" cy="758229"/>
          </a:xfrm>
        </p:grpSpPr>
        <p:sp>
          <p:nvSpPr>
            <p:cNvPr name="Freeform 7" id="7"/>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8" id="8"/>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
        <p:nvSpPr>
          <p:cNvPr name="Freeform 9" id="9"/>
          <p:cNvSpPr/>
          <p:nvPr/>
        </p:nvSpPr>
        <p:spPr>
          <a:xfrm flipH="false" flipV="false" rot="0">
            <a:off x="2267545" y="3302612"/>
            <a:ext cx="13708378" cy="5437657"/>
          </a:xfrm>
          <a:custGeom>
            <a:avLst/>
            <a:gdLst/>
            <a:ahLst/>
            <a:cxnLst/>
            <a:rect r="r" b="b" t="t" l="l"/>
            <a:pathLst>
              <a:path h="5437657" w="13708378">
                <a:moveTo>
                  <a:pt x="0" y="0"/>
                </a:moveTo>
                <a:lnTo>
                  <a:pt x="13708378" y="0"/>
                </a:lnTo>
                <a:lnTo>
                  <a:pt x="13708378" y="5437657"/>
                </a:lnTo>
                <a:lnTo>
                  <a:pt x="0" y="5437657"/>
                </a:lnTo>
                <a:lnTo>
                  <a:pt x="0" y="0"/>
                </a:lnTo>
                <a:close/>
              </a:path>
            </a:pathLst>
          </a:custGeom>
          <a:blipFill>
            <a:blip r:embed="rId4"/>
            <a:stretch>
              <a:fillRect l="0" t="0" r="0" b="0"/>
            </a:stretch>
          </a:blipFill>
        </p:spPr>
      </p:sp>
      <p:sp>
        <p:nvSpPr>
          <p:cNvPr name="TextBox 10" id="10"/>
          <p:cNvSpPr txBox="true"/>
          <p:nvPr/>
        </p:nvSpPr>
        <p:spPr>
          <a:xfrm rot="0">
            <a:off x="2729354" y="2111987"/>
            <a:ext cx="6620256" cy="828675"/>
          </a:xfrm>
          <a:prstGeom prst="rect">
            <a:avLst/>
          </a:prstGeom>
        </p:spPr>
        <p:txBody>
          <a:bodyPr anchor="t" rtlCol="false" tIns="0" lIns="0" bIns="0" rIns="0">
            <a:spAutoFit/>
          </a:bodyPr>
          <a:lstStyle/>
          <a:p>
            <a:pPr algn="l">
              <a:lnSpc>
                <a:spcPts val="6599"/>
              </a:lnSpc>
            </a:pPr>
            <a:r>
              <a:rPr lang="en-US" sz="5499" spc="-54">
                <a:solidFill>
                  <a:srgbClr val="000000"/>
                </a:solidFill>
                <a:latin typeface="Open Sauce Medium"/>
                <a:ea typeface="Open Sauce Medium"/>
                <a:cs typeface="Open Sauce Medium"/>
                <a:sym typeface="Open Sauce Medium"/>
              </a:rPr>
              <a:t>System Diagram</a:t>
            </a:r>
          </a:p>
        </p:txBody>
      </p:sp>
      <p:grpSp>
        <p:nvGrpSpPr>
          <p:cNvPr name="Group 11" id="11"/>
          <p:cNvGrpSpPr/>
          <p:nvPr/>
        </p:nvGrpSpPr>
        <p:grpSpPr>
          <a:xfrm rot="0">
            <a:off x="0" y="9702928"/>
            <a:ext cx="18613647" cy="1028097"/>
            <a:chOff x="0" y="0"/>
            <a:chExt cx="4902360" cy="270774"/>
          </a:xfrm>
        </p:grpSpPr>
        <p:sp>
          <p:nvSpPr>
            <p:cNvPr name="Freeform 12" id="12"/>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3" id="13"/>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4" id="14"/>
          <p:cNvGrpSpPr/>
          <p:nvPr/>
        </p:nvGrpSpPr>
        <p:grpSpPr>
          <a:xfrm rot="0">
            <a:off x="817147" y="9852454"/>
            <a:ext cx="16230600" cy="301625"/>
            <a:chOff x="0" y="0"/>
            <a:chExt cx="21640800" cy="402167"/>
          </a:xfrm>
        </p:grpSpPr>
        <p:sp>
          <p:nvSpPr>
            <p:cNvPr name="TextBox 15" id="15"/>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16" id="16"/>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7" id="17"/>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9901" y="1221218"/>
            <a:ext cx="15488668" cy="8037082"/>
            <a:chOff x="0" y="0"/>
            <a:chExt cx="4079320" cy="2116762"/>
          </a:xfrm>
        </p:grpSpPr>
        <p:sp>
          <p:nvSpPr>
            <p:cNvPr name="Freeform 4" id="4"/>
            <p:cNvSpPr/>
            <p:nvPr/>
          </p:nvSpPr>
          <p:spPr>
            <a:xfrm flipH="false" flipV="false" rot="0">
              <a:off x="0" y="0"/>
              <a:ext cx="4079320" cy="2116762"/>
            </a:xfrm>
            <a:custGeom>
              <a:avLst/>
              <a:gdLst/>
              <a:ahLst/>
              <a:cxnLst/>
              <a:rect r="r" b="b" t="t" l="l"/>
              <a:pathLst>
                <a:path h="2116762" w="4079320">
                  <a:moveTo>
                    <a:pt x="0" y="0"/>
                  </a:moveTo>
                  <a:lnTo>
                    <a:pt x="4079320" y="0"/>
                  </a:lnTo>
                  <a:lnTo>
                    <a:pt x="4079320" y="2116762"/>
                  </a:lnTo>
                  <a:lnTo>
                    <a:pt x="0" y="211676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9320" cy="2145337"/>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624720" cy="963386"/>
            <a:chOff x="0" y="0"/>
            <a:chExt cx="4832960" cy="1284514"/>
          </a:xfrm>
        </p:grpSpPr>
        <p:grpSp>
          <p:nvGrpSpPr>
            <p:cNvPr name="Group 7" id="7"/>
            <p:cNvGrpSpPr/>
            <p:nvPr/>
          </p:nvGrpSpPr>
          <p:grpSpPr>
            <a:xfrm rot="0">
              <a:off x="0" y="0"/>
              <a:ext cx="4621291" cy="1284514"/>
              <a:chOff x="0" y="0"/>
              <a:chExt cx="912848" cy="253731"/>
            </a:xfrm>
          </p:grpSpPr>
          <p:sp>
            <p:nvSpPr>
              <p:cNvPr name="Freeform 8" id="8"/>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9" id="9"/>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4"/>
              <a:stretch>
                <a:fillRect l="0" t="0" r="0" b="0"/>
              </a:stretch>
            </a:blipFill>
          </p:spPr>
        </p:sp>
        <p:sp>
          <p:nvSpPr>
            <p:cNvPr name="TextBox 11" id="11"/>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Freeform 12" id="12"/>
          <p:cNvSpPr/>
          <p:nvPr/>
        </p:nvSpPr>
        <p:spPr>
          <a:xfrm flipH="false" flipV="false" rot="0">
            <a:off x="2921481" y="1707773"/>
            <a:ext cx="12485506" cy="7391503"/>
          </a:xfrm>
          <a:custGeom>
            <a:avLst/>
            <a:gdLst/>
            <a:ahLst/>
            <a:cxnLst/>
            <a:rect r="r" b="b" t="t" l="l"/>
            <a:pathLst>
              <a:path h="7391503" w="12485506">
                <a:moveTo>
                  <a:pt x="0" y="0"/>
                </a:moveTo>
                <a:lnTo>
                  <a:pt x="12485507" y="0"/>
                </a:lnTo>
                <a:lnTo>
                  <a:pt x="12485507" y="7391503"/>
                </a:lnTo>
                <a:lnTo>
                  <a:pt x="0" y="7391503"/>
                </a:lnTo>
                <a:lnTo>
                  <a:pt x="0" y="0"/>
                </a:lnTo>
                <a:close/>
              </a:path>
            </a:pathLst>
          </a:custGeom>
          <a:blipFill>
            <a:blip r:embed="rId5"/>
            <a:stretch>
              <a:fillRect l="0" t="0" r="0" b="0"/>
            </a:stretch>
          </a:blipFill>
        </p:spPr>
      </p:sp>
      <p:sp>
        <p:nvSpPr>
          <p:cNvPr name="TextBox 13" id="13"/>
          <p:cNvSpPr txBox="true"/>
          <p:nvPr/>
        </p:nvSpPr>
        <p:spPr>
          <a:xfrm rot="0">
            <a:off x="1871737" y="7819904"/>
            <a:ext cx="5525601" cy="1036320"/>
          </a:xfrm>
          <a:prstGeom prst="rect">
            <a:avLst/>
          </a:prstGeom>
        </p:spPr>
        <p:txBody>
          <a:bodyPr anchor="t" rtlCol="false" tIns="0" lIns="0" bIns="0" rIns="0">
            <a:spAutoFit/>
          </a:bodyPr>
          <a:lstStyle/>
          <a:p>
            <a:pPr algn="l" marL="0" indent="0" lvl="0">
              <a:lnSpc>
                <a:spcPts val="4140"/>
              </a:lnSpc>
              <a:spcBef>
                <a:spcPct val="0"/>
              </a:spcBef>
            </a:pPr>
            <a:r>
              <a:rPr lang="en-US" sz="3000" spc="84">
                <a:solidFill>
                  <a:srgbClr val="010101"/>
                </a:solidFill>
                <a:latin typeface="Open Sauce Bold"/>
                <a:ea typeface="Open Sauce Bold"/>
                <a:cs typeface="Open Sauce Bold"/>
                <a:sym typeface="Open Sauce Bold"/>
              </a:rPr>
              <a:t>WORK BREAKDOWN STRUCTURE</a:t>
            </a:r>
          </a:p>
        </p:txBody>
      </p:sp>
      <p:grpSp>
        <p:nvGrpSpPr>
          <p:cNvPr name="Group 14" id="14"/>
          <p:cNvGrpSpPr/>
          <p:nvPr/>
        </p:nvGrpSpPr>
        <p:grpSpPr>
          <a:xfrm rot="0">
            <a:off x="-54891" y="9258300"/>
            <a:ext cx="18613647" cy="1028097"/>
            <a:chOff x="0" y="0"/>
            <a:chExt cx="4902360" cy="270774"/>
          </a:xfrm>
        </p:grpSpPr>
        <p:sp>
          <p:nvSpPr>
            <p:cNvPr name="Freeform 15" id="15"/>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6" id="16"/>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7" id="17"/>
          <p:cNvGrpSpPr/>
          <p:nvPr/>
        </p:nvGrpSpPr>
        <p:grpSpPr>
          <a:xfrm rot="0">
            <a:off x="664898" y="9621536"/>
            <a:ext cx="16230600" cy="301625"/>
            <a:chOff x="0" y="0"/>
            <a:chExt cx="21640800" cy="402167"/>
          </a:xfrm>
        </p:grpSpPr>
        <p:sp>
          <p:nvSpPr>
            <p:cNvPr name="TextBox 18" id="18"/>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19" id="19"/>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0" id="20"/>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0"/>
            <a:ext cx="14579503" cy="10287000"/>
            <a:chOff x="0" y="0"/>
            <a:chExt cx="3839869" cy="2709333"/>
          </a:xfrm>
        </p:grpSpPr>
        <p:sp>
          <p:nvSpPr>
            <p:cNvPr name="Freeform 4" id="4"/>
            <p:cNvSpPr/>
            <p:nvPr/>
          </p:nvSpPr>
          <p:spPr>
            <a:xfrm flipH="false" flipV="false" rot="0">
              <a:off x="0" y="0"/>
              <a:ext cx="3839869" cy="2709333"/>
            </a:xfrm>
            <a:custGeom>
              <a:avLst/>
              <a:gdLst/>
              <a:ahLst/>
              <a:cxnLst/>
              <a:rect r="r" b="b" t="t" l="l"/>
              <a:pathLst>
                <a:path h="2709333" w="3839869">
                  <a:moveTo>
                    <a:pt x="0" y="0"/>
                  </a:moveTo>
                  <a:lnTo>
                    <a:pt x="3839869" y="0"/>
                  </a:lnTo>
                  <a:lnTo>
                    <a:pt x="3839869" y="2709333"/>
                  </a:lnTo>
                  <a:lnTo>
                    <a:pt x="0" y="2709333"/>
                  </a:lnTo>
                  <a:close/>
                </a:path>
              </a:pathLst>
            </a:custGeom>
            <a:solidFill>
              <a:srgbClr val="F5F5F5"/>
            </a:solidFill>
          </p:spPr>
        </p:sp>
        <p:sp>
          <p:nvSpPr>
            <p:cNvPr name="TextBox 5" id="5"/>
            <p:cNvSpPr txBox="true"/>
            <p:nvPr/>
          </p:nvSpPr>
          <p:spPr>
            <a:xfrm>
              <a:off x="0" y="19050"/>
              <a:ext cx="3839869" cy="269028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00792" y="890649"/>
            <a:ext cx="3624720" cy="963386"/>
            <a:chOff x="0" y="0"/>
            <a:chExt cx="4832960" cy="1284514"/>
          </a:xfrm>
        </p:grpSpPr>
        <p:grpSp>
          <p:nvGrpSpPr>
            <p:cNvPr name="Group 8" id="8"/>
            <p:cNvGrpSpPr/>
            <p:nvPr/>
          </p:nvGrpSpPr>
          <p:grpSpPr>
            <a:xfrm rot="0">
              <a:off x="0" y="0"/>
              <a:ext cx="4621291" cy="1284514"/>
              <a:chOff x="0" y="0"/>
              <a:chExt cx="912848" cy="253731"/>
            </a:xfrm>
          </p:grpSpPr>
          <p:sp>
            <p:nvSpPr>
              <p:cNvPr name="Freeform 9" id="9"/>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10" id="10"/>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318366" y="388785"/>
              <a:ext cx="605724" cy="758229"/>
            </a:xfrm>
            <a:custGeom>
              <a:avLst/>
              <a:gdLst/>
              <a:ahLst/>
              <a:cxnLst/>
              <a:rect r="r" b="b" t="t" l="l"/>
              <a:pathLst>
                <a:path h="758229" w="605724">
                  <a:moveTo>
                    <a:pt x="0" y="0"/>
                  </a:moveTo>
                  <a:lnTo>
                    <a:pt x="605724" y="0"/>
                  </a:lnTo>
                  <a:lnTo>
                    <a:pt x="605724" y="758228"/>
                  </a:lnTo>
                  <a:lnTo>
                    <a:pt x="0" y="758228"/>
                  </a:lnTo>
                  <a:lnTo>
                    <a:pt x="0" y="0"/>
                  </a:lnTo>
                  <a:close/>
                </a:path>
              </a:pathLst>
            </a:custGeom>
            <a:blipFill>
              <a:blip r:embed="rId5"/>
              <a:stretch>
                <a:fillRect l="0" t="0" r="0" b="0"/>
              </a:stretch>
            </a:blipFill>
          </p:spPr>
        </p:sp>
        <p:sp>
          <p:nvSpPr>
            <p:cNvPr name="TextBox 12" id="12"/>
            <p:cNvSpPr txBox="true"/>
            <p:nvPr/>
          </p:nvSpPr>
          <p:spPr>
            <a:xfrm rot="0">
              <a:off x="1102219" y="360210"/>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13" id="13"/>
          <p:cNvSpPr txBox="true"/>
          <p:nvPr/>
        </p:nvSpPr>
        <p:spPr>
          <a:xfrm rot="0">
            <a:off x="5047107" y="1267567"/>
            <a:ext cx="8193785" cy="936625"/>
          </a:xfrm>
          <a:prstGeom prst="rect">
            <a:avLst/>
          </a:prstGeom>
        </p:spPr>
        <p:txBody>
          <a:bodyPr anchor="t" rtlCol="false" tIns="0" lIns="0" bIns="0" rIns="0">
            <a:spAutoFit/>
          </a:bodyPr>
          <a:lstStyle/>
          <a:p>
            <a:pPr algn="ctr">
              <a:lnSpc>
                <a:spcPts val="7699"/>
              </a:lnSpc>
            </a:pPr>
            <a:r>
              <a:rPr lang="en-US" sz="5499" spc="219">
                <a:solidFill>
                  <a:srgbClr val="000000"/>
                </a:solidFill>
                <a:latin typeface="Open Sauce Medium"/>
                <a:ea typeface="Open Sauce Medium"/>
                <a:cs typeface="Open Sauce Medium"/>
                <a:sym typeface="Open Sauce Medium"/>
              </a:rPr>
              <a:t>GANNT CHART</a:t>
            </a:r>
          </a:p>
        </p:txBody>
      </p:sp>
      <p:grpSp>
        <p:nvGrpSpPr>
          <p:cNvPr name="Group 14" id="14"/>
          <p:cNvGrpSpPr/>
          <p:nvPr/>
        </p:nvGrpSpPr>
        <p:grpSpPr>
          <a:xfrm rot="0">
            <a:off x="2692204" y="2730212"/>
            <a:ext cx="12279679" cy="6662552"/>
            <a:chOff x="0" y="0"/>
            <a:chExt cx="16372905" cy="8883403"/>
          </a:xfrm>
        </p:grpSpPr>
        <p:sp>
          <p:nvSpPr>
            <p:cNvPr name="Freeform 15" id="15"/>
            <p:cNvSpPr/>
            <p:nvPr/>
          </p:nvSpPr>
          <p:spPr>
            <a:xfrm flipH="false" flipV="false" rot="0">
              <a:off x="123712" y="0"/>
              <a:ext cx="7941235" cy="8512114"/>
            </a:xfrm>
            <a:custGeom>
              <a:avLst/>
              <a:gdLst/>
              <a:ahLst/>
              <a:cxnLst/>
              <a:rect r="r" b="b" t="t" l="l"/>
              <a:pathLst>
                <a:path h="8512114" w="7941235">
                  <a:moveTo>
                    <a:pt x="0" y="0"/>
                  </a:moveTo>
                  <a:lnTo>
                    <a:pt x="7941236" y="0"/>
                  </a:lnTo>
                  <a:lnTo>
                    <a:pt x="7941236" y="8512114"/>
                  </a:lnTo>
                  <a:lnTo>
                    <a:pt x="0" y="8512114"/>
                  </a:lnTo>
                  <a:lnTo>
                    <a:pt x="0" y="0"/>
                  </a:lnTo>
                  <a:close/>
                </a:path>
              </a:pathLst>
            </a:custGeom>
            <a:blipFill>
              <a:blip r:embed="rId6"/>
              <a:stretch>
                <a:fillRect l="-251646" t="-31302" r="-127576" b="-120181"/>
              </a:stretch>
            </a:blipFill>
          </p:spPr>
        </p:sp>
        <p:sp>
          <p:nvSpPr>
            <p:cNvPr name="Freeform 16" id="16"/>
            <p:cNvSpPr/>
            <p:nvPr/>
          </p:nvSpPr>
          <p:spPr>
            <a:xfrm flipH="false" flipV="false" rot="0">
              <a:off x="8431669" y="1569000"/>
              <a:ext cx="7941235" cy="7314403"/>
            </a:xfrm>
            <a:custGeom>
              <a:avLst/>
              <a:gdLst/>
              <a:ahLst/>
              <a:cxnLst/>
              <a:rect r="r" b="b" t="t" l="l"/>
              <a:pathLst>
                <a:path h="7314403" w="7941235">
                  <a:moveTo>
                    <a:pt x="0" y="0"/>
                  </a:moveTo>
                  <a:lnTo>
                    <a:pt x="7941236" y="0"/>
                  </a:lnTo>
                  <a:lnTo>
                    <a:pt x="7941236" y="7314403"/>
                  </a:lnTo>
                  <a:lnTo>
                    <a:pt x="0" y="7314403"/>
                  </a:lnTo>
                  <a:lnTo>
                    <a:pt x="0" y="0"/>
                  </a:lnTo>
                  <a:close/>
                </a:path>
              </a:pathLst>
            </a:custGeom>
            <a:blipFill>
              <a:blip r:embed="rId6"/>
              <a:stretch>
                <a:fillRect l="-251646" t="-154591" r="-127576" b="-38071"/>
              </a:stretch>
            </a:blipFill>
          </p:spPr>
        </p:sp>
        <p:sp>
          <p:nvSpPr>
            <p:cNvPr name="Freeform 17" id="17"/>
            <p:cNvSpPr/>
            <p:nvPr/>
          </p:nvSpPr>
          <p:spPr>
            <a:xfrm flipH="false" flipV="false" rot="0">
              <a:off x="0" y="1710605"/>
              <a:ext cx="8431669" cy="6993513"/>
            </a:xfrm>
            <a:custGeom>
              <a:avLst/>
              <a:gdLst/>
              <a:ahLst/>
              <a:cxnLst/>
              <a:rect r="r" b="b" t="t" l="l"/>
              <a:pathLst>
                <a:path h="6993513" w="8431669">
                  <a:moveTo>
                    <a:pt x="0" y="0"/>
                  </a:moveTo>
                  <a:lnTo>
                    <a:pt x="8431669" y="0"/>
                  </a:lnTo>
                  <a:lnTo>
                    <a:pt x="8431669" y="6993513"/>
                  </a:lnTo>
                  <a:lnTo>
                    <a:pt x="0" y="6993513"/>
                  </a:lnTo>
                  <a:lnTo>
                    <a:pt x="0" y="0"/>
                  </a:lnTo>
                  <a:close/>
                </a:path>
              </a:pathLst>
            </a:custGeom>
            <a:blipFill>
              <a:blip r:embed="rId7"/>
              <a:stretch>
                <a:fillRect l="-6208" t="-58730" r="-335250" b="-140655"/>
              </a:stretch>
            </a:blipFill>
          </p:spPr>
        </p:sp>
      </p:grpSp>
      <p:grpSp>
        <p:nvGrpSpPr>
          <p:cNvPr name="Group 18" id="18"/>
          <p:cNvGrpSpPr/>
          <p:nvPr/>
        </p:nvGrpSpPr>
        <p:grpSpPr>
          <a:xfrm rot="0">
            <a:off x="0" y="9611764"/>
            <a:ext cx="18613647" cy="809097"/>
            <a:chOff x="0" y="0"/>
            <a:chExt cx="4902360" cy="213095"/>
          </a:xfrm>
        </p:grpSpPr>
        <p:sp>
          <p:nvSpPr>
            <p:cNvPr name="Freeform 19" id="19"/>
            <p:cNvSpPr/>
            <p:nvPr/>
          </p:nvSpPr>
          <p:spPr>
            <a:xfrm flipH="false" flipV="false" rot="0">
              <a:off x="0" y="0"/>
              <a:ext cx="4902360" cy="213095"/>
            </a:xfrm>
            <a:custGeom>
              <a:avLst/>
              <a:gdLst/>
              <a:ahLst/>
              <a:cxnLst/>
              <a:rect r="r" b="b" t="t" l="l"/>
              <a:pathLst>
                <a:path h="213095" w="4902360">
                  <a:moveTo>
                    <a:pt x="0" y="0"/>
                  </a:moveTo>
                  <a:lnTo>
                    <a:pt x="4902360" y="0"/>
                  </a:lnTo>
                  <a:lnTo>
                    <a:pt x="4902360" y="213095"/>
                  </a:lnTo>
                  <a:lnTo>
                    <a:pt x="0" y="213095"/>
                  </a:lnTo>
                  <a:close/>
                </a:path>
              </a:pathLst>
            </a:custGeom>
            <a:solidFill>
              <a:srgbClr val="F5F5F5"/>
            </a:solidFill>
          </p:spPr>
        </p:sp>
        <p:sp>
          <p:nvSpPr>
            <p:cNvPr name="TextBox 20" id="20"/>
            <p:cNvSpPr txBox="true"/>
            <p:nvPr/>
          </p:nvSpPr>
          <p:spPr>
            <a:xfrm>
              <a:off x="0" y="-47625"/>
              <a:ext cx="4902360" cy="260720"/>
            </a:xfrm>
            <a:prstGeom prst="rect">
              <a:avLst/>
            </a:prstGeom>
          </p:spPr>
          <p:txBody>
            <a:bodyPr anchor="ctr" rtlCol="false" tIns="50800" lIns="50800" bIns="50800" rIns="50800"/>
            <a:lstStyle/>
            <a:p>
              <a:pPr algn="ctr">
                <a:lnSpc>
                  <a:spcPts val="2646"/>
                </a:lnSpc>
              </a:pPr>
            </a:p>
          </p:txBody>
        </p:sp>
      </p:grpSp>
      <p:grpSp>
        <p:nvGrpSpPr>
          <p:cNvPr name="Group 21" id="21"/>
          <p:cNvGrpSpPr/>
          <p:nvPr/>
        </p:nvGrpSpPr>
        <p:grpSpPr>
          <a:xfrm rot="0">
            <a:off x="1028700" y="9755999"/>
            <a:ext cx="16230600" cy="301625"/>
            <a:chOff x="0" y="0"/>
            <a:chExt cx="21640800" cy="402167"/>
          </a:xfrm>
        </p:grpSpPr>
        <p:sp>
          <p:nvSpPr>
            <p:cNvPr name="TextBox 22" id="22"/>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23" id="23"/>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4" id="24"/>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40555">
            <a:off x="2590023" y="385238"/>
            <a:ext cx="16763931" cy="9997399"/>
          </a:xfrm>
          <a:custGeom>
            <a:avLst/>
            <a:gdLst/>
            <a:ahLst/>
            <a:cxnLst/>
            <a:rect r="r" b="b" t="t" l="l"/>
            <a:pathLst>
              <a:path h="9997399" w="16763931">
                <a:moveTo>
                  <a:pt x="0" y="0"/>
                </a:moveTo>
                <a:lnTo>
                  <a:pt x="16763931" y="0"/>
                </a:lnTo>
                <a:lnTo>
                  <a:pt x="16763931" y="9997399"/>
                </a:lnTo>
                <a:lnTo>
                  <a:pt x="0" y="999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622769" y="113732"/>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8331205" y="3285215"/>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458157" y="3285215"/>
            <a:ext cx="8347436"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639567" y="1182238"/>
            <a:ext cx="3385945" cy="568672"/>
            <a:chOff x="0" y="0"/>
            <a:chExt cx="4514594" cy="758229"/>
          </a:xfrm>
        </p:grpSpPr>
        <p:sp>
          <p:nvSpPr>
            <p:cNvPr name="Freeform 9" id="9"/>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0" id="10"/>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11" id="11"/>
          <p:cNvGrpSpPr/>
          <p:nvPr/>
        </p:nvGrpSpPr>
        <p:grpSpPr>
          <a:xfrm rot="0">
            <a:off x="7287491" y="1982428"/>
            <a:ext cx="9680354" cy="6607303"/>
            <a:chOff x="0" y="0"/>
            <a:chExt cx="2549558" cy="1740195"/>
          </a:xfrm>
        </p:grpSpPr>
        <p:sp>
          <p:nvSpPr>
            <p:cNvPr name="Freeform 12" id="12"/>
            <p:cNvSpPr/>
            <p:nvPr/>
          </p:nvSpPr>
          <p:spPr>
            <a:xfrm flipH="false" flipV="false" rot="0">
              <a:off x="0" y="0"/>
              <a:ext cx="2549558" cy="1740195"/>
            </a:xfrm>
            <a:custGeom>
              <a:avLst/>
              <a:gdLst/>
              <a:ahLst/>
              <a:cxnLst/>
              <a:rect r="r" b="b" t="t" l="l"/>
              <a:pathLst>
                <a:path h="1740195" w="2549558">
                  <a:moveTo>
                    <a:pt x="0" y="0"/>
                  </a:moveTo>
                  <a:lnTo>
                    <a:pt x="2549558" y="0"/>
                  </a:lnTo>
                  <a:lnTo>
                    <a:pt x="2549558" y="1740195"/>
                  </a:lnTo>
                  <a:lnTo>
                    <a:pt x="0" y="1740195"/>
                  </a:lnTo>
                  <a:close/>
                </a:path>
              </a:pathLst>
            </a:custGeom>
            <a:solidFill>
              <a:srgbClr val="F5F5F5"/>
            </a:solidFill>
          </p:spPr>
        </p:sp>
        <p:sp>
          <p:nvSpPr>
            <p:cNvPr name="TextBox 13" id="13"/>
            <p:cNvSpPr txBox="true"/>
            <p:nvPr/>
          </p:nvSpPr>
          <p:spPr>
            <a:xfrm>
              <a:off x="0" y="-47625"/>
              <a:ext cx="2549558" cy="1787820"/>
            </a:xfrm>
            <a:prstGeom prst="rect">
              <a:avLst/>
            </a:prstGeom>
          </p:spPr>
          <p:txBody>
            <a:bodyPr anchor="ctr" rtlCol="false" tIns="50800" lIns="50800" bIns="50800" rIns="50800"/>
            <a:lstStyle/>
            <a:p>
              <a:pPr algn="ctr">
                <a:lnSpc>
                  <a:spcPts val="2646"/>
                </a:lnSpc>
              </a:pPr>
            </a:p>
          </p:txBody>
        </p:sp>
      </p:grpSp>
      <p:sp>
        <p:nvSpPr>
          <p:cNvPr name="TextBox 14" id="14"/>
          <p:cNvSpPr txBox="true"/>
          <p:nvPr/>
        </p:nvSpPr>
        <p:spPr>
          <a:xfrm rot="0">
            <a:off x="1591462" y="2266673"/>
            <a:ext cx="4963016"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REFEREN</a:t>
            </a:r>
            <a:r>
              <a:rPr lang="en-US" sz="5499" spc="175">
                <a:solidFill>
                  <a:srgbClr val="000000"/>
                </a:solidFill>
                <a:latin typeface="Open Sauce Medium"/>
                <a:ea typeface="Open Sauce Medium"/>
                <a:cs typeface="Open Sauce Medium"/>
                <a:sym typeface="Open Sauce Medium"/>
              </a:rPr>
              <a:t>CES</a:t>
            </a:r>
          </a:p>
        </p:txBody>
      </p:sp>
      <p:sp>
        <p:nvSpPr>
          <p:cNvPr name="TextBox 15" id="15"/>
          <p:cNvSpPr txBox="true"/>
          <p:nvPr/>
        </p:nvSpPr>
        <p:spPr>
          <a:xfrm rot="0">
            <a:off x="7996580" y="2357998"/>
            <a:ext cx="8319627" cy="4986528"/>
          </a:xfrm>
          <a:prstGeom prst="rect">
            <a:avLst/>
          </a:prstGeom>
        </p:spPr>
        <p:txBody>
          <a:bodyPr anchor="t" rtlCol="false" tIns="0" lIns="0" bIns="0" rIns="0">
            <a:spAutoFit/>
          </a:bodyPr>
          <a:lstStyle/>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 Tsankov, P., Makarov, K., Al-Rfou, R., &amp; Sutskever, I. (2020). Deep learning for education: Applications of deep learning models in understanding and generating natural language in educational settings</a:t>
            </a:r>
          </a:p>
          <a:p>
            <a:pPr algn="just">
              <a:lnSpc>
                <a:spcPts val="2646"/>
              </a:lnSpc>
            </a:pPr>
          </a:p>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Zhang, Y., Chen, X., &amp; Zhang, M. (2021). A survey on natural language processing for education: Overview and applications in educational tools.</a:t>
            </a:r>
          </a:p>
          <a:p>
            <a:pPr algn="just">
              <a:lnSpc>
                <a:spcPts val="2646"/>
              </a:lnSpc>
            </a:pPr>
          </a:p>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Manning, C. D., Raghavan, P., &amp; Schütze, H. (2008). Relevance ranking in information retrieval: A critical survey of techniques and applications.</a:t>
            </a:r>
          </a:p>
          <a:p>
            <a:pPr algn="just">
              <a:lnSpc>
                <a:spcPts val="2646"/>
              </a:lnSpc>
            </a:pPr>
          </a:p>
          <a:p>
            <a:pPr algn="just" marL="388620" indent="-194310" lvl="1">
              <a:lnSpc>
                <a:spcPts val="2646"/>
              </a:lnSpc>
              <a:buFont typeface="Arial"/>
              <a:buChar char="•"/>
            </a:pPr>
            <a:r>
              <a:rPr lang="en-US" sz="1800">
                <a:solidFill>
                  <a:srgbClr val="000000"/>
                </a:solidFill>
                <a:latin typeface="Open Sauce Light"/>
                <a:ea typeface="Open Sauce Light"/>
                <a:cs typeface="Open Sauce Light"/>
                <a:sym typeface="Open Sauce Light"/>
              </a:rPr>
              <a:t>Kopp, B., Isotani, S., &amp; D’Mello, S. (2017). Interactive learning environments: Design, evaluation, and the effectiveness of step-by-step guidance.</a:t>
            </a:r>
          </a:p>
          <a:p>
            <a:pPr algn="just">
              <a:lnSpc>
                <a:spcPts val="2646"/>
              </a:lnSpc>
            </a:pPr>
          </a:p>
          <a:p>
            <a:pPr algn="just">
              <a:lnSpc>
                <a:spcPts val="2646"/>
              </a:lnSpc>
            </a:pPr>
          </a:p>
        </p:txBody>
      </p:sp>
      <p:grpSp>
        <p:nvGrpSpPr>
          <p:cNvPr name="Group 16" id="16"/>
          <p:cNvGrpSpPr/>
          <p:nvPr/>
        </p:nvGrpSpPr>
        <p:grpSpPr>
          <a:xfrm rot="0">
            <a:off x="-54891" y="9258300"/>
            <a:ext cx="18613647" cy="1028097"/>
            <a:chOff x="0" y="0"/>
            <a:chExt cx="4902360" cy="270774"/>
          </a:xfrm>
        </p:grpSpPr>
        <p:sp>
          <p:nvSpPr>
            <p:cNvPr name="Freeform 17" id="17"/>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8" id="18"/>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9" id="19"/>
          <p:cNvGrpSpPr/>
          <p:nvPr/>
        </p:nvGrpSpPr>
        <p:grpSpPr>
          <a:xfrm rot="0">
            <a:off x="664898" y="9621536"/>
            <a:ext cx="16230600" cy="301625"/>
            <a:chOff x="0" y="0"/>
            <a:chExt cx="21640800" cy="402167"/>
          </a:xfrm>
        </p:grpSpPr>
        <p:sp>
          <p:nvSpPr>
            <p:cNvPr name="TextBox 20" id="2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IT21196560</a:t>
              </a:r>
              <a:r>
                <a:rPr lang="en-US" sz="2000" spc="64">
                  <a:solidFill>
                    <a:srgbClr val="000000"/>
                  </a:solidFill>
                  <a:latin typeface="Open Sans Bold"/>
                  <a:ea typeface="Open Sans Bold"/>
                  <a:cs typeface="Open Sans Bold"/>
                  <a:sym typeface="Open Sans Bold"/>
                </a:rPr>
                <a:t>          Dewinda A G T </a:t>
              </a:r>
            </a:p>
          </p:txBody>
        </p:sp>
        <p:sp>
          <p:nvSpPr>
            <p:cNvPr name="TextBox 21" id="2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2" id="2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1028700" y="4494090"/>
            <a:ext cx="11282582" cy="1298819"/>
          </a:xfrm>
          <a:prstGeom prst="rect">
            <a:avLst/>
          </a:prstGeom>
        </p:spPr>
        <p:txBody>
          <a:bodyPr anchor="t" rtlCol="false" tIns="0" lIns="0" bIns="0" rIns="0">
            <a:spAutoFit/>
          </a:bodyPr>
          <a:lstStyle/>
          <a:p>
            <a:pPr algn="ctr">
              <a:lnSpc>
                <a:spcPts val="10344"/>
              </a:lnSpc>
            </a:pPr>
            <a:r>
              <a:rPr lang="en-US" sz="8620" spc="870">
                <a:solidFill>
                  <a:srgbClr val="FFFFFF"/>
                </a:solidFill>
                <a:latin typeface="Open Sauce Medium"/>
                <a:ea typeface="Open Sauce Medium"/>
                <a:cs typeface="Open Sauce Medium"/>
                <a:sym typeface="Open Sauce Medium"/>
              </a:rPr>
              <a:t>THANK YOU</a:t>
            </a:r>
          </a:p>
        </p:txBody>
      </p:sp>
      <p:grpSp>
        <p:nvGrpSpPr>
          <p:cNvPr name="Group 4" id="4"/>
          <p:cNvGrpSpPr/>
          <p:nvPr/>
        </p:nvGrpSpPr>
        <p:grpSpPr>
          <a:xfrm rot="0">
            <a:off x="639567" y="1182238"/>
            <a:ext cx="3385945" cy="568672"/>
            <a:chOff x="0" y="0"/>
            <a:chExt cx="4514594" cy="758229"/>
          </a:xfrm>
        </p:grpSpPr>
        <p:sp>
          <p:nvSpPr>
            <p:cNvPr name="Freeform 5" id="5"/>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6" id="6"/>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565722" y="5419344"/>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639567" y="1182238"/>
            <a:ext cx="3385945" cy="568672"/>
            <a:chOff x="0" y="0"/>
            <a:chExt cx="4514594" cy="758229"/>
          </a:xfrm>
        </p:grpSpPr>
        <p:sp>
          <p:nvSpPr>
            <p:cNvPr name="Freeform 8" id="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9" id="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pSp>
        <p:nvGrpSpPr>
          <p:cNvPr name="Group 10" id="10"/>
          <p:cNvGrpSpPr/>
          <p:nvPr/>
        </p:nvGrpSpPr>
        <p:grpSpPr>
          <a:xfrm rot="0">
            <a:off x="0" y="9543575"/>
            <a:ext cx="18613647" cy="1028097"/>
            <a:chOff x="0" y="0"/>
            <a:chExt cx="4902360" cy="270774"/>
          </a:xfrm>
        </p:grpSpPr>
        <p:sp>
          <p:nvSpPr>
            <p:cNvPr name="Freeform 11" id="11"/>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2" id="12"/>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Freeform 13" id="13"/>
          <p:cNvSpPr/>
          <p:nvPr/>
        </p:nvSpPr>
        <p:spPr>
          <a:xfrm flipH="false" flipV="false" rot="0">
            <a:off x="15350416" y="556410"/>
            <a:ext cx="2743725" cy="2662992"/>
          </a:xfrm>
          <a:custGeom>
            <a:avLst/>
            <a:gdLst/>
            <a:ahLst/>
            <a:cxnLst/>
            <a:rect r="r" b="b" t="t" l="l"/>
            <a:pathLst>
              <a:path h="2662992" w="2743725">
                <a:moveTo>
                  <a:pt x="0" y="0"/>
                </a:moveTo>
                <a:lnTo>
                  <a:pt x="2743725" y="0"/>
                </a:lnTo>
                <a:lnTo>
                  <a:pt x="2743725" y="2662992"/>
                </a:lnTo>
                <a:lnTo>
                  <a:pt x="0" y="2662992"/>
                </a:lnTo>
                <a:lnTo>
                  <a:pt x="0" y="0"/>
                </a:lnTo>
                <a:close/>
              </a:path>
            </a:pathLst>
          </a:custGeom>
          <a:blipFill>
            <a:blip r:embed="rId4"/>
            <a:stretch>
              <a:fillRect l="0" t="-27120" r="0" b="-10255"/>
            </a:stretch>
          </a:blipFill>
        </p:spPr>
      </p:sp>
      <p:sp>
        <p:nvSpPr>
          <p:cNvPr name="TextBox 14" id="14"/>
          <p:cNvSpPr txBox="true"/>
          <p:nvPr/>
        </p:nvSpPr>
        <p:spPr>
          <a:xfrm rot="0">
            <a:off x="2459539" y="3657552"/>
            <a:ext cx="13368923" cy="1337507"/>
          </a:xfrm>
          <a:prstGeom prst="rect">
            <a:avLst/>
          </a:prstGeom>
        </p:spPr>
        <p:txBody>
          <a:bodyPr anchor="t" rtlCol="false" tIns="0" lIns="0" bIns="0" rIns="0">
            <a:spAutoFit/>
          </a:bodyPr>
          <a:lstStyle/>
          <a:p>
            <a:pPr algn="l">
              <a:lnSpc>
                <a:spcPts val="5216"/>
              </a:lnSpc>
            </a:pPr>
            <a:r>
              <a:rPr lang="en-US" sz="4741" spc="151">
                <a:solidFill>
                  <a:srgbClr val="000000"/>
                </a:solidFill>
                <a:latin typeface="Open Sauce Medium"/>
                <a:ea typeface="Open Sauce Medium"/>
                <a:cs typeface="Open Sauce Medium"/>
                <a:sym typeface="Open Sauce Medium"/>
              </a:rPr>
              <a:t>ADAPTIVE GAMIFICATION SYSTEM WITH REALTIME EMOTIONAL FEEDBACK</a:t>
            </a:r>
          </a:p>
        </p:txBody>
      </p:sp>
      <p:grpSp>
        <p:nvGrpSpPr>
          <p:cNvPr name="Group 15" id="15"/>
          <p:cNvGrpSpPr/>
          <p:nvPr/>
        </p:nvGrpSpPr>
        <p:grpSpPr>
          <a:xfrm rot="0">
            <a:off x="1028700" y="9755998"/>
            <a:ext cx="16230600" cy="301625"/>
            <a:chOff x="0" y="0"/>
            <a:chExt cx="21640800" cy="402167"/>
          </a:xfrm>
        </p:grpSpPr>
        <p:sp>
          <p:nvSpPr>
            <p:cNvPr name="TextBox 16" id="16"/>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17" id="17"/>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18" id="18"/>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BACKGROUND</a:t>
            </a:r>
          </a:p>
        </p:txBody>
      </p:sp>
      <p:sp>
        <p:nvSpPr>
          <p:cNvPr name="TextBox 9" id="9"/>
          <p:cNvSpPr txBox="true"/>
          <p:nvPr/>
        </p:nvSpPr>
        <p:spPr>
          <a:xfrm rot="0">
            <a:off x="10559239" y="4400338"/>
            <a:ext cx="6137800" cy="3119887"/>
          </a:xfrm>
          <a:prstGeom prst="rect">
            <a:avLst/>
          </a:prstGeom>
        </p:spPr>
        <p:txBody>
          <a:bodyPr anchor="t" rtlCol="false" tIns="0" lIns="0" bIns="0" rIns="0">
            <a:spAutoFit/>
          </a:bodyPr>
          <a:lstStyle/>
          <a:p>
            <a:pPr algn="just">
              <a:lnSpc>
                <a:spcPts val="2766"/>
              </a:lnSpc>
            </a:pPr>
            <a:r>
              <a:rPr lang="en-US" sz="1881">
                <a:solidFill>
                  <a:srgbClr val="FFFFFF"/>
                </a:solidFill>
                <a:latin typeface="Open Sauce Light"/>
                <a:ea typeface="Open Sauce Light"/>
                <a:cs typeface="Open Sauce Light"/>
                <a:sym typeface="Open Sauce Light"/>
              </a:rPr>
              <a:t>The adaptive gamification system integrates real-time emotional feedback to enhance language skills and comprehension for children aged 10-12. Utilizing AI-based facial recognition, the system detects emotions to dynamically adjust content. Features include interactive story creation, emotion-driven content adaptation, personalized progress reports, and emotional vocabulary expansion, ensuring an engaging and personalized learning experience.</a:t>
            </a:r>
          </a:p>
        </p:txBody>
      </p:sp>
      <p:grpSp>
        <p:nvGrpSpPr>
          <p:cNvPr name="Group 10" id="10"/>
          <p:cNvGrpSpPr/>
          <p:nvPr/>
        </p:nvGrpSpPr>
        <p:grpSpPr>
          <a:xfrm rot="0">
            <a:off x="639567" y="1182238"/>
            <a:ext cx="3385945" cy="568672"/>
            <a:chOff x="0" y="0"/>
            <a:chExt cx="4514594" cy="758229"/>
          </a:xfrm>
        </p:grpSpPr>
        <p:sp>
          <p:nvSpPr>
            <p:cNvPr name="Freeform 11" id="11"/>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2" id="12"/>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13" id="13"/>
          <p:cNvSpPr txBox="true"/>
          <p:nvPr/>
        </p:nvSpPr>
        <p:spPr>
          <a:xfrm rot="0">
            <a:off x="15142669" y="9790165"/>
            <a:ext cx="1398389" cy="360045"/>
          </a:xfrm>
          <a:prstGeom prst="rect">
            <a:avLst/>
          </a:prstGeom>
        </p:spPr>
        <p:txBody>
          <a:bodyPr anchor="t" rtlCol="false" tIns="0" lIns="0" bIns="0" rIns="0">
            <a:spAutoFit/>
          </a:bodyPr>
          <a:lstStyle/>
          <a:p>
            <a:pPr algn="ctr">
              <a:lnSpc>
                <a:spcPts val="2939"/>
              </a:lnSpc>
              <a:spcBef>
                <a:spcPct val="0"/>
              </a:spcBef>
            </a:pPr>
            <a:r>
              <a:rPr lang="en-US" sz="1999">
                <a:solidFill>
                  <a:srgbClr val="000000"/>
                </a:solidFill>
                <a:latin typeface="Open Sauce Bold"/>
                <a:ea typeface="Open Sauce Bold"/>
                <a:cs typeface="Open Sauce Bold"/>
                <a:sym typeface="Open Sauce Bold"/>
              </a:rPr>
              <a:t>24-25J-103</a:t>
            </a:r>
          </a:p>
        </p:txBody>
      </p:sp>
      <p:grpSp>
        <p:nvGrpSpPr>
          <p:cNvPr name="Group 14" id="14"/>
          <p:cNvGrpSpPr/>
          <p:nvPr/>
        </p:nvGrpSpPr>
        <p:grpSpPr>
          <a:xfrm rot="0">
            <a:off x="0" y="9543575"/>
            <a:ext cx="18613647" cy="1028097"/>
            <a:chOff x="0" y="0"/>
            <a:chExt cx="4902360" cy="270774"/>
          </a:xfrm>
        </p:grpSpPr>
        <p:sp>
          <p:nvSpPr>
            <p:cNvPr name="Freeform 15" id="15"/>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6" id="16"/>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17" id="17"/>
          <p:cNvGrpSpPr/>
          <p:nvPr/>
        </p:nvGrpSpPr>
        <p:grpSpPr>
          <a:xfrm rot="0">
            <a:off x="1028700" y="9755998"/>
            <a:ext cx="16230600" cy="301625"/>
            <a:chOff x="0" y="0"/>
            <a:chExt cx="21640800" cy="402167"/>
          </a:xfrm>
        </p:grpSpPr>
        <p:sp>
          <p:nvSpPr>
            <p:cNvPr name="TextBox 18" id="18"/>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19" id="19"/>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0" id="20"/>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639567" y="1182238"/>
            <a:ext cx="3385945" cy="568672"/>
            <a:chOff x="0" y="0"/>
            <a:chExt cx="4514594" cy="758229"/>
          </a:xfrm>
        </p:grpSpPr>
        <p:sp>
          <p:nvSpPr>
            <p:cNvPr name="Freeform 4" id="4"/>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3"/>
              <a:stretch>
                <a:fillRect l="0" t="0" r="0" b="0"/>
              </a:stretch>
            </a:blipFill>
          </p:spPr>
        </p:sp>
        <p:sp>
          <p:nvSpPr>
            <p:cNvPr name="TextBox 5" id="5"/>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FFFFFF"/>
                  </a:solidFill>
                  <a:latin typeface="Agrandir Narrow Bold"/>
                  <a:ea typeface="Agrandir Narrow Bold"/>
                  <a:cs typeface="Agrandir Narrow Bold"/>
                  <a:sym typeface="Agrandir Narrow Bold"/>
                </a:rPr>
                <a:t>Sri Lanka Institute of Information Technology</a:t>
              </a:r>
            </a:p>
          </p:txBody>
        </p:sp>
      </p:grpSp>
      <p:graphicFrame>
        <p:nvGraphicFramePr>
          <p:cNvPr name="Table 6" id="6"/>
          <p:cNvGraphicFramePr>
            <a:graphicFrameLocks noGrp="true"/>
          </p:cNvGraphicFramePr>
          <p:nvPr/>
        </p:nvGraphicFramePr>
        <p:xfrm>
          <a:off x="1264690" y="3032640"/>
          <a:ext cx="12162526" cy="4990975"/>
        </p:xfrm>
        <a:graphic>
          <a:graphicData uri="http://schemas.openxmlformats.org/drawingml/2006/table">
            <a:tbl>
              <a:tblPr/>
              <a:tblGrid>
                <a:gridCol w="1510655"/>
                <a:gridCol w="1886307"/>
                <a:gridCol w="1601487"/>
                <a:gridCol w="2038302"/>
                <a:gridCol w="1713468"/>
                <a:gridCol w="1765433"/>
                <a:gridCol w="1646875"/>
              </a:tblGrid>
              <a:tr h="1309991">
                <a:tc>
                  <a:txBody>
                    <a:bodyPr anchor="t" rtlCol="false"/>
                    <a:lstStyle/>
                    <a:p>
                      <a:pPr algn="ctr" marL="0" indent="0" lvl="0">
                        <a:lnSpc>
                          <a:spcPts val="2045"/>
                        </a:lnSpc>
                        <a:spcBef>
                          <a:spcPct val="0"/>
                        </a:spcBef>
                        <a:defRPr/>
                      </a:pPr>
                      <a:r>
                        <a:rPr lang="en-US" sz="1929">
                          <a:solidFill>
                            <a:srgbClr val="202354"/>
                          </a:solidFill>
                          <a:latin typeface="Days"/>
                          <a:ea typeface="Days"/>
                          <a:cs typeface="Days"/>
                          <a:sym typeface="Days"/>
                        </a:rPr>
                        <a:t>Study</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045"/>
                        </a:lnSpc>
                        <a:spcBef>
                          <a:spcPct val="0"/>
                        </a:spcBef>
                        <a:defRPr/>
                      </a:pPr>
                      <a:r>
                        <a:rPr lang="en-US" sz="1929">
                          <a:solidFill>
                            <a:srgbClr val="202354"/>
                          </a:solidFill>
                          <a:latin typeface="Days"/>
                          <a:ea typeface="Days"/>
                          <a:cs typeface="Days"/>
                          <a:sym typeface="Days"/>
                        </a:rPr>
                        <a:t>Real-time Emotional Feedback</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045"/>
                        </a:lnSpc>
                        <a:spcBef>
                          <a:spcPct val="0"/>
                        </a:spcBef>
                        <a:defRPr/>
                      </a:pPr>
                      <a:r>
                        <a:rPr lang="en-US" sz="1929">
                          <a:solidFill>
                            <a:srgbClr val="202354"/>
                          </a:solidFill>
                          <a:latin typeface="Days"/>
                          <a:ea typeface="Days"/>
                          <a:cs typeface="Days"/>
                          <a:sym typeface="Days"/>
                        </a:rPr>
                        <a:t>Dynamic Story Creation</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045"/>
                        </a:lnSpc>
                        <a:spcBef>
                          <a:spcPct val="0"/>
                        </a:spcBef>
                        <a:defRPr/>
                      </a:pPr>
                      <a:r>
                        <a:rPr lang="en-US" sz="1929">
                          <a:solidFill>
                            <a:srgbClr val="202354"/>
                          </a:solidFill>
                          <a:latin typeface="Days"/>
                          <a:ea typeface="Days"/>
                          <a:cs typeface="Days"/>
                          <a:sym typeface="Days"/>
                        </a:rPr>
                        <a:t>Emotion-Driven Content Adaptation</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045"/>
                        </a:lnSpc>
                        <a:spcBef>
                          <a:spcPct val="0"/>
                        </a:spcBef>
                        <a:defRPr/>
                      </a:pPr>
                      <a:r>
                        <a:rPr lang="en-US" sz="1929">
                          <a:solidFill>
                            <a:srgbClr val="202354"/>
                          </a:solidFill>
                          <a:latin typeface="Days"/>
                          <a:ea typeface="Days"/>
                          <a:cs typeface="Days"/>
                          <a:sym typeface="Days"/>
                        </a:rPr>
                        <a:t>Personalized Progress Reports</a:t>
                      </a:r>
                      <a:endParaRPr lang="en-US" sz="1100"/>
                    </a:p>
                  </a:txBody>
                  <a:tcPr marL="231350" marR="231350" marT="231350" marB="2313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c>
                  <a:txBody>
                    <a:bodyPr anchor="t" rtlCol="false"/>
                    <a:lstStyle/>
                    <a:p>
                      <a:pPr algn="ctr">
                        <a:lnSpc>
                          <a:spcPts val="2045"/>
                        </a:lnSpc>
                        <a:spcBef>
                          <a:spcPct val="0"/>
                        </a:spcBef>
                        <a:defRPr/>
                      </a:pPr>
                      <a:r>
                        <a:rPr lang="en-US" sz="1929">
                          <a:solidFill>
                            <a:srgbClr val="202354"/>
                          </a:solidFill>
                          <a:latin typeface="Days"/>
                          <a:ea typeface="Days"/>
                          <a:cs typeface="Days"/>
                          <a:sym typeface="Days"/>
                        </a:rPr>
                        <a:t>Emotional Vocabulary Expansion</a:t>
                      </a:r>
                      <a:endParaRPr lang="en-US" sz="1100"/>
                    </a:p>
                  </a:txBody>
                  <a:tcPr marL="231350" marR="231350" marT="231350" marB="2313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c>
                  <a:txBody>
                    <a:bodyPr anchor="t" rtlCol="false"/>
                    <a:lstStyle/>
                    <a:p>
                      <a:pPr algn="ctr">
                        <a:lnSpc>
                          <a:spcPts val="2045"/>
                        </a:lnSpc>
                        <a:spcBef>
                          <a:spcPct val="0"/>
                        </a:spcBef>
                        <a:defRPr/>
                      </a:pPr>
                      <a:r>
                        <a:rPr lang="en-US" sz="1929">
                          <a:solidFill>
                            <a:srgbClr val="202354"/>
                          </a:solidFill>
                          <a:latin typeface="Days"/>
                          <a:ea typeface="Days"/>
                          <a:cs typeface="Days"/>
                          <a:sym typeface="Days"/>
                        </a:rPr>
                        <a:t>Parent and Educator Dashboard</a:t>
                      </a:r>
                      <a:endParaRPr lang="en-US" sz="1100"/>
                    </a:p>
                  </a:txBody>
                  <a:tcPr marL="231350" marR="231350" marT="231350" marB="2313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F5F5"/>
                    </a:solidFill>
                  </a:tcPr>
                </a:tc>
              </a:tr>
              <a:tr h="1052388">
                <a:tc>
                  <a:txBody>
                    <a:bodyPr anchor="t" rtlCol="false"/>
                    <a:lstStyle/>
                    <a:p>
                      <a:pPr algn="ctr" marL="0" indent="0" lvl="0">
                        <a:lnSpc>
                          <a:spcPts val="1778"/>
                        </a:lnSpc>
                        <a:spcBef>
                          <a:spcPct val="0"/>
                        </a:spcBef>
                        <a:defRPr/>
                      </a:pPr>
                      <a:r>
                        <a:rPr lang="en-US" sz="1677">
                          <a:solidFill>
                            <a:srgbClr val="202354"/>
                          </a:solidFill>
                          <a:latin typeface="Days"/>
                          <a:ea typeface="Days"/>
                          <a:cs typeface="Days"/>
                          <a:sym typeface="Days"/>
                        </a:rPr>
                        <a:t>Learning Express</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801835">
                <a:tc>
                  <a:txBody>
                    <a:bodyPr anchor="t" rtlCol="false"/>
                    <a:lstStyle/>
                    <a:p>
                      <a:pPr algn="ctr" marL="0" indent="0" lvl="0">
                        <a:lnSpc>
                          <a:spcPts val="1778"/>
                        </a:lnSpc>
                        <a:spcBef>
                          <a:spcPct val="0"/>
                        </a:spcBef>
                        <a:defRPr/>
                      </a:pPr>
                      <a:r>
                        <a:rPr lang="en-US" sz="1677">
                          <a:solidFill>
                            <a:srgbClr val="202354"/>
                          </a:solidFill>
                          <a:latin typeface="Days"/>
                          <a:ea typeface="Days"/>
                          <a:cs typeface="Days"/>
                          <a:sym typeface="Days"/>
                        </a:rPr>
                        <a:t>EduVenture</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020947">
                <a:tc>
                  <a:txBody>
                    <a:bodyPr anchor="t" rtlCol="false"/>
                    <a:lstStyle/>
                    <a:p>
                      <a:pPr algn="ctr" marL="0" indent="0" lvl="0">
                        <a:lnSpc>
                          <a:spcPts val="1778"/>
                        </a:lnSpc>
                        <a:spcBef>
                          <a:spcPct val="0"/>
                        </a:spcBef>
                        <a:defRPr/>
                      </a:pPr>
                      <a:r>
                        <a:rPr lang="en-US" sz="1677">
                          <a:solidFill>
                            <a:srgbClr val="202354"/>
                          </a:solidFill>
                          <a:latin typeface="Days"/>
                          <a:ea typeface="Days"/>
                          <a:cs typeface="Days"/>
                          <a:sym typeface="Days"/>
                        </a:rPr>
                        <a:t>EmotionEd</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805814">
                <a:tc>
                  <a:txBody>
                    <a:bodyPr anchor="t" rtlCol="false"/>
                    <a:lstStyle/>
                    <a:p>
                      <a:pPr algn="ctr">
                        <a:lnSpc>
                          <a:spcPts val="1778"/>
                        </a:lnSpc>
                        <a:spcBef>
                          <a:spcPct val="0"/>
                        </a:spcBef>
                        <a:defRPr/>
                      </a:pPr>
                      <a:r>
                        <a:rPr lang="en-US" sz="1677">
                          <a:solidFill>
                            <a:srgbClr val="202354"/>
                          </a:solidFill>
                          <a:latin typeface="Days"/>
                          <a:ea typeface="Days"/>
                          <a:cs typeface="Days"/>
                          <a:sym typeface="Days"/>
                        </a:rPr>
                        <a:t>Proposed System</a:t>
                      </a: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1799"/>
                        </a:lnSpc>
                        <a:spcBef>
                          <a:spcPct val="0"/>
                        </a:spcBef>
                        <a:defRPr/>
                      </a:pPr>
                      <a:endParaRPr lang="en-US" sz="1100"/>
                    </a:p>
                  </a:txBody>
                  <a:tcPr marL="231350" marR="231350" marT="231350" marB="231350"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bl>
          </a:graphicData>
        </a:graphic>
      </p:graphicFrame>
      <p:sp>
        <p:nvSpPr>
          <p:cNvPr name="Freeform 7" id="7"/>
          <p:cNvSpPr/>
          <p:nvPr/>
        </p:nvSpPr>
        <p:spPr>
          <a:xfrm flipH="false" flipV="false" rot="0">
            <a:off x="4126925" y="5109192"/>
            <a:ext cx="605649" cy="605649"/>
          </a:xfrm>
          <a:custGeom>
            <a:avLst/>
            <a:gdLst/>
            <a:ahLst/>
            <a:cxnLst/>
            <a:rect r="r" b="b" t="t" l="l"/>
            <a:pathLst>
              <a:path h="605649" w="605649">
                <a:moveTo>
                  <a:pt x="0" y="0"/>
                </a:moveTo>
                <a:lnTo>
                  <a:pt x="605650" y="0"/>
                </a:lnTo>
                <a:lnTo>
                  <a:pt x="605650" y="605649"/>
                </a:lnTo>
                <a:lnTo>
                  <a:pt x="0" y="605649"/>
                </a:lnTo>
                <a:lnTo>
                  <a:pt x="0" y="0"/>
                </a:lnTo>
                <a:close/>
              </a:path>
            </a:pathLst>
          </a:custGeom>
          <a:blipFill>
            <a:blip r:embed="rId4"/>
            <a:stretch>
              <a:fillRect l="0" t="0" r="0" b="0"/>
            </a:stretch>
          </a:blipFill>
        </p:spPr>
      </p:sp>
      <p:sp>
        <p:nvSpPr>
          <p:cNvPr name="Freeform 8" id="8"/>
          <p:cNvSpPr/>
          <p:nvPr/>
        </p:nvSpPr>
        <p:spPr>
          <a:xfrm flipH="false" flipV="false" rot="0">
            <a:off x="11087511" y="5109192"/>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TextBox 9" id="9"/>
          <p:cNvSpPr txBox="true"/>
          <p:nvPr/>
        </p:nvSpPr>
        <p:spPr>
          <a:xfrm rot="0">
            <a:off x="1567560" y="1859372"/>
            <a:ext cx="7198532" cy="828675"/>
          </a:xfrm>
          <a:prstGeom prst="rect">
            <a:avLst/>
          </a:prstGeom>
        </p:spPr>
        <p:txBody>
          <a:bodyPr anchor="t" rtlCol="false" tIns="0" lIns="0" bIns="0" rIns="0">
            <a:spAutoFit/>
          </a:bodyPr>
          <a:lstStyle/>
          <a:p>
            <a:pPr algn="ctr">
              <a:lnSpc>
                <a:spcPts val="6599"/>
              </a:lnSpc>
            </a:pPr>
            <a:r>
              <a:rPr lang="en-US" sz="5499" spc="555">
                <a:solidFill>
                  <a:srgbClr val="FFFFFF"/>
                </a:solidFill>
                <a:latin typeface="Open Sauce Medium"/>
                <a:ea typeface="Open Sauce Medium"/>
                <a:cs typeface="Open Sauce Medium"/>
                <a:sym typeface="Open Sauce Medium"/>
              </a:rPr>
              <a:t>REASEARCH GAP</a:t>
            </a:r>
          </a:p>
        </p:txBody>
      </p:sp>
      <p:sp>
        <p:nvSpPr>
          <p:cNvPr name="Freeform 10" id="10"/>
          <p:cNvSpPr/>
          <p:nvPr/>
        </p:nvSpPr>
        <p:spPr>
          <a:xfrm flipH="false" flipV="false" rot="0">
            <a:off x="6502042" y="5109192"/>
            <a:ext cx="605649" cy="605649"/>
          </a:xfrm>
          <a:custGeom>
            <a:avLst/>
            <a:gdLst/>
            <a:ahLst/>
            <a:cxnLst/>
            <a:rect r="r" b="b" t="t" l="l"/>
            <a:pathLst>
              <a:path h="605649" w="605649">
                <a:moveTo>
                  <a:pt x="0" y="0"/>
                </a:moveTo>
                <a:lnTo>
                  <a:pt x="605650" y="0"/>
                </a:lnTo>
                <a:lnTo>
                  <a:pt x="605650" y="605649"/>
                </a:lnTo>
                <a:lnTo>
                  <a:pt x="0" y="605649"/>
                </a:lnTo>
                <a:lnTo>
                  <a:pt x="0" y="0"/>
                </a:lnTo>
                <a:close/>
              </a:path>
            </a:pathLst>
          </a:custGeom>
          <a:blipFill>
            <a:blip r:embed="rId4"/>
            <a:stretch>
              <a:fillRect l="0" t="0" r="0" b="0"/>
            </a:stretch>
          </a:blipFill>
        </p:spPr>
      </p:sp>
      <p:sp>
        <p:nvSpPr>
          <p:cNvPr name="Freeform 11" id="11"/>
          <p:cNvSpPr/>
          <p:nvPr/>
        </p:nvSpPr>
        <p:spPr>
          <a:xfrm flipH="false" flipV="false" rot="0">
            <a:off x="13378817" y="5040675"/>
            <a:ext cx="605649" cy="605649"/>
          </a:xfrm>
          <a:custGeom>
            <a:avLst/>
            <a:gdLst/>
            <a:ahLst/>
            <a:cxnLst/>
            <a:rect r="r" b="b" t="t" l="l"/>
            <a:pathLst>
              <a:path h="605649" w="605649">
                <a:moveTo>
                  <a:pt x="0" y="0"/>
                </a:moveTo>
                <a:lnTo>
                  <a:pt x="605649" y="0"/>
                </a:lnTo>
                <a:lnTo>
                  <a:pt x="605649" y="605650"/>
                </a:lnTo>
                <a:lnTo>
                  <a:pt x="0" y="605650"/>
                </a:lnTo>
                <a:lnTo>
                  <a:pt x="0" y="0"/>
                </a:lnTo>
                <a:close/>
              </a:path>
            </a:pathLst>
          </a:custGeom>
          <a:blipFill>
            <a:blip r:embed="rId4"/>
            <a:stretch>
              <a:fillRect l="0" t="0" r="0" b="0"/>
            </a:stretch>
          </a:blipFill>
        </p:spPr>
      </p:sp>
      <p:sp>
        <p:nvSpPr>
          <p:cNvPr name="Freeform 12" id="12"/>
          <p:cNvSpPr/>
          <p:nvPr/>
        </p:nvSpPr>
        <p:spPr>
          <a:xfrm flipH="false" flipV="false" rot="0">
            <a:off x="4207708" y="6364479"/>
            <a:ext cx="605649" cy="605649"/>
          </a:xfrm>
          <a:custGeom>
            <a:avLst/>
            <a:gdLst/>
            <a:ahLst/>
            <a:cxnLst/>
            <a:rect r="r" b="b" t="t" l="l"/>
            <a:pathLst>
              <a:path h="605649" w="605649">
                <a:moveTo>
                  <a:pt x="0" y="0"/>
                </a:moveTo>
                <a:lnTo>
                  <a:pt x="605649" y="0"/>
                </a:lnTo>
                <a:lnTo>
                  <a:pt x="605649" y="605650"/>
                </a:lnTo>
                <a:lnTo>
                  <a:pt x="0" y="605650"/>
                </a:lnTo>
                <a:lnTo>
                  <a:pt x="0" y="0"/>
                </a:lnTo>
                <a:close/>
              </a:path>
            </a:pathLst>
          </a:custGeom>
          <a:blipFill>
            <a:blip r:embed="rId4"/>
            <a:stretch>
              <a:fillRect l="0" t="0" r="0" b="0"/>
            </a:stretch>
          </a:blipFill>
        </p:spPr>
      </p:sp>
      <p:sp>
        <p:nvSpPr>
          <p:cNvPr name="Freeform 13" id="13"/>
          <p:cNvSpPr/>
          <p:nvPr/>
        </p:nvSpPr>
        <p:spPr>
          <a:xfrm flipH="false" flipV="false" rot="0">
            <a:off x="11092376" y="6310355"/>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Freeform 14" id="14"/>
          <p:cNvSpPr/>
          <p:nvPr/>
        </p:nvSpPr>
        <p:spPr>
          <a:xfrm flipH="false" flipV="false" rot="0">
            <a:off x="13378817" y="6276097"/>
            <a:ext cx="605649" cy="605649"/>
          </a:xfrm>
          <a:custGeom>
            <a:avLst/>
            <a:gdLst/>
            <a:ahLst/>
            <a:cxnLst/>
            <a:rect r="r" b="b" t="t" l="l"/>
            <a:pathLst>
              <a:path h="605649" w="605649">
                <a:moveTo>
                  <a:pt x="0" y="0"/>
                </a:moveTo>
                <a:lnTo>
                  <a:pt x="605649" y="0"/>
                </a:lnTo>
                <a:lnTo>
                  <a:pt x="605649" y="605649"/>
                </a:lnTo>
                <a:lnTo>
                  <a:pt x="0" y="605649"/>
                </a:lnTo>
                <a:lnTo>
                  <a:pt x="0" y="0"/>
                </a:lnTo>
                <a:close/>
              </a:path>
            </a:pathLst>
          </a:custGeom>
          <a:blipFill>
            <a:blip r:embed="rId4"/>
            <a:stretch>
              <a:fillRect l="0" t="0" r="0" b="0"/>
            </a:stretch>
          </a:blipFill>
        </p:spPr>
      </p:sp>
      <p:sp>
        <p:nvSpPr>
          <p:cNvPr name="Freeform 15" id="15"/>
          <p:cNvSpPr/>
          <p:nvPr/>
        </p:nvSpPr>
        <p:spPr>
          <a:xfrm flipH="false" flipV="false" rot="0">
            <a:off x="6502042" y="6370082"/>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Freeform 16" id="16"/>
          <p:cNvSpPr/>
          <p:nvPr/>
        </p:nvSpPr>
        <p:spPr>
          <a:xfrm flipH="false" flipV="false" rot="0">
            <a:off x="13379180" y="7514683"/>
            <a:ext cx="605649" cy="605649"/>
          </a:xfrm>
          <a:custGeom>
            <a:avLst/>
            <a:gdLst/>
            <a:ahLst/>
            <a:cxnLst/>
            <a:rect r="r" b="b" t="t" l="l"/>
            <a:pathLst>
              <a:path h="605649" w="605649">
                <a:moveTo>
                  <a:pt x="0" y="0"/>
                </a:moveTo>
                <a:lnTo>
                  <a:pt x="605649" y="0"/>
                </a:lnTo>
                <a:lnTo>
                  <a:pt x="605649" y="605649"/>
                </a:lnTo>
                <a:lnTo>
                  <a:pt x="0" y="605649"/>
                </a:lnTo>
                <a:lnTo>
                  <a:pt x="0" y="0"/>
                </a:lnTo>
                <a:close/>
              </a:path>
            </a:pathLst>
          </a:custGeom>
          <a:blipFill>
            <a:blip r:embed="rId4"/>
            <a:stretch>
              <a:fillRect l="0" t="0" r="0" b="0"/>
            </a:stretch>
          </a:blipFill>
        </p:spPr>
      </p:sp>
      <p:sp>
        <p:nvSpPr>
          <p:cNvPr name="Freeform 17" id="17"/>
          <p:cNvSpPr/>
          <p:nvPr/>
        </p:nvSpPr>
        <p:spPr>
          <a:xfrm flipH="false" flipV="false" rot="0">
            <a:off x="8714697" y="6241838"/>
            <a:ext cx="605649" cy="605649"/>
          </a:xfrm>
          <a:custGeom>
            <a:avLst/>
            <a:gdLst/>
            <a:ahLst/>
            <a:cxnLst/>
            <a:rect r="r" b="b" t="t" l="l"/>
            <a:pathLst>
              <a:path h="605649" w="605649">
                <a:moveTo>
                  <a:pt x="0" y="0"/>
                </a:moveTo>
                <a:lnTo>
                  <a:pt x="605649" y="0"/>
                </a:lnTo>
                <a:lnTo>
                  <a:pt x="605649" y="605650"/>
                </a:lnTo>
                <a:lnTo>
                  <a:pt x="0" y="605650"/>
                </a:lnTo>
                <a:lnTo>
                  <a:pt x="0" y="0"/>
                </a:lnTo>
                <a:close/>
              </a:path>
            </a:pathLst>
          </a:custGeom>
          <a:blipFill>
            <a:blip r:embed="rId4"/>
            <a:stretch>
              <a:fillRect l="0" t="0" r="0" b="0"/>
            </a:stretch>
          </a:blipFill>
        </p:spPr>
      </p:sp>
      <p:sp>
        <p:nvSpPr>
          <p:cNvPr name="Freeform 18" id="18"/>
          <p:cNvSpPr/>
          <p:nvPr/>
        </p:nvSpPr>
        <p:spPr>
          <a:xfrm flipH="false" flipV="false" rot="0">
            <a:off x="6502042" y="7419118"/>
            <a:ext cx="605649" cy="605649"/>
          </a:xfrm>
          <a:custGeom>
            <a:avLst/>
            <a:gdLst/>
            <a:ahLst/>
            <a:cxnLst/>
            <a:rect r="r" b="b" t="t" l="l"/>
            <a:pathLst>
              <a:path h="605649" w="605649">
                <a:moveTo>
                  <a:pt x="0" y="0"/>
                </a:moveTo>
                <a:lnTo>
                  <a:pt x="605650" y="0"/>
                </a:lnTo>
                <a:lnTo>
                  <a:pt x="605650" y="605649"/>
                </a:lnTo>
                <a:lnTo>
                  <a:pt x="0" y="605649"/>
                </a:lnTo>
                <a:lnTo>
                  <a:pt x="0" y="0"/>
                </a:lnTo>
                <a:close/>
              </a:path>
            </a:pathLst>
          </a:custGeom>
          <a:blipFill>
            <a:blip r:embed="rId4"/>
            <a:stretch>
              <a:fillRect l="0" t="0" r="0" b="0"/>
            </a:stretch>
          </a:blipFill>
        </p:spPr>
      </p:sp>
      <p:sp>
        <p:nvSpPr>
          <p:cNvPr name="Freeform 19" id="19"/>
          <p:cNvSpPr/>
          <p:nvPr/>
        </p:nvSpPr>
        <p:spPr>
          <a:xfrm flipH="false" flipV="false" rot="0">
            <a:off x="4126925" y="8735601"/>
            <a:ext cx="686432" cy="537133"/>
          </a:xfrm>
          <a:custGeom>
            <a:avLst/>
            <a:gdLst/>
            <a:ahLst/>
            <a:cxnLst/>
            <a:rect r="r" b="b" t="t" l="l"/>
            <a:pathLst>
              <a:path h="537133" w="686432">
                <a:moveTo>
                  <a:pt x="0" y="0"/>
                </a:moveTo>
                <a:lnTo>
                  <a:pt x="686432" y="0"/>
                </a:lnTo>
                <a:lnTo>
                  <a:pt x="686432" y="537132"/>
                </a:lnTo>
                <a:lnTo>
                  <a:pt x="0" y="537132"/>
                </a:lnTo>
                <a:lnTo>
                  <a:pt x="0" y="0"/>
                </a:lnTo>
                <a:close/>
              </a:path>
            </a:pathLst>
          </a:custGeom>
          <a:blipFill>
            <a:blip r:embed="rId5"/>
            <a:stretch>
              <a:fillRect l="0" t="0" r="0" b="0"/>
            </a:stretch>
          </a:blipFill>
        </p:spPr>
      </p:sp>
      <p:sp>
        <p:nvSpPr>
          <p:cNvPr name="Freeform 20" id="20"/>
          <p:cNvSpPr/>
          <p:nvPr/>
        </p:nvSpPr>
        <p:spPr>
          <a:xfrm flipH="false" flipV="false" rot="0">
            <a:off x="6502042" y="8735601"/>
            <a:ext cx="686432" cy="537133"/>
          </a:xfrm>
          <a:custGeom>
            <a:avLst/>
            <a:gdLst/>
            <a:ahLst/>
            <a:cxnLst/>
            <a:rect r="r" b="b" t="t" l="l"/>
            <a:pathLst>
              <a:path h="537133" w="686432">
                <a:moveTo>
                  <a:pt x="0" y="0"/>
                </a:moveTo>
                <a:lnTo>
                  <a:pt x="686432" y="0"/>
                </a:lnTo>
                <a:lnTo>
                  <a:pt x="686432" y="537132"/>
                </a:lnTo>
                <a:lnTo>
                  <a:pt x="0" y="537132"/>
                </a:lnTo>
                <a:lnTo>
                  <a:pt x="0" y="0"/>
                </a:lnTo>
                <a:close/>
              </a:path>
            </a:pathLst>
          </a:custGeom>
          <a:blipFill>
            <a:blip r:embed="rId5"/>
            <a:stretch>
              <a:fillRect l="0" t="0" r="0" b="0"/>
            </a:stretch>
          </a:blipFill>
        </p:spPr>
      </p:sp>
      <p:sp>
        <p:nvSpPr>
          <p:cNvPr name="Freeform 21" id="21"/>
          <p:cNvSpPr/>
          <p:nvPr/>
        </p:nvSpPr>
        <p:spPr>
          <a:xfrm flipH="false" flipV="false" rot="0">
            <a:off x="8800784" y="8735601"/>
            <a:ext cx="686432" cy="537133"/>
          </a:xfrm>
          <a:custGeom>
            <a:avLst/>
            <a:gdLst/>
            <a:ahLst/>
            <a:cxnLst/>
            <a:rect r="r" b="b" t="t" l="l"/>
            <a:pathLst>
              <a:path h="537133" w="686432">
                <a:moveTo>
                  <a:pt x="0" y="0"/>
                </a:moveTo>
                <a:lnTo>
                  <a:pt x="686432" y="0"/>
                </a:lnTo>
                <a:lnTo>
                  <a:pt x="686432" y="537132"/>
                </a:lnTo>
                <a:lnTo>
                  <a:pt x="0" y="537132"/>
                </a:lnTo>
                <a:lnTo>
                  <a:pt x="0" y="0"/>
                </a:lnTo>
                <a:close/>
              </a:path>
            </a:pathLst>
          </a:custGeom>
          <a:blipFill>
            <a:blip r:embed="rId5"/>
            <a:stretch>
              <a:fillRect l="0" t="0" r="0" b="0"/>
            </a:stretch>
          </a:blipFill>
        </p:spPr>
      </p:sp>
      <p:sp>
        <p:nvSpPr>
          <p:cNvPr name="Freeform 22" id="22"/>
          <p:cNvSpPr/>
          <p:nvPr/>
        </p:nvSpPr>
        <p:spPr>
          <a:xfrm flipH="false" flipV="false" rot="0">
            <a:off x="13379180" y="8721167"/>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Freeform 23" id="23"/>
          <p:cNvSpPr/>
          <p:nvPr/>
        </p:nvSpPr>
        <p:spPr>
          <a:xfrm flipH="false" flipV="false" rot="0">
            <a:off x="4126925" y="7487634"/>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Freeform 24" id="24"/>
          <p:cNvSpPr/>
          <p:nvPr/>
        </p:nvSpPr>
        <p:spPr>
          <a:xfrm flipH="false" flipV="false" rot="0">
            <a:off x="8714697" y="7487634"/>
            <a:ext cx="605649" cy="605649"/>
          </a:xfrm>
          <a:custGeom>
            <a:avLst/>
            <a:gdLst/>
            <a:ahLst/>
            <a:cxnLst/>
            <a:rect r="r" b="b" t="t" l="l"/>
            <a:pathLst>
              <a:path h="605649" w="605649">
                <a:moveTo>
                  <a:pt x="0" y="0"/>
                </a:moveTo>
                <a:lnTo>
                  <a:pt x="605649" y="0"/>
                </a:lnTo>
                <a:lnTo>
                  <a:pt x="605649" y="605650"/>
                </a:lnTo>
                <a:lnTo>
                  <a:pt x="0" y="605650"/>
                </a:lnTo>
                <a:lnTo>
                  <a:pt x="0" y="0"/>
                </a:lnTo>
                <a:close/>
              </a:path>
            </a:pathLst>
          </a:custGeom>
          <a:blipFill>
            <a:blip r:embed="rId4"/>
            <a:stretch>
              <a:fillRect l="0" t="0" r="0" b="0"/>
            </a:stretch>
          </a:blipFill>
        </p:spPr>
      </p:sp>
      <p:sp>
        <p:nvSpPr>
          <p:cNvPr name="Freeform 25" id="25"/>
          <p:cNvSpPr/>
          <p:nvPr/>
        </p:nvSpPr>
        <p:spPr>
          <a:xfrm flipH="false" flipV="false" rot="0">
            <a:off x="8714697" y="5109192"/>
            <a:ext cx="605649" cy="605649"/>
          </a:xfrm>
          <a:custGeom>
            <a:avLst/>
            <a:gdLst/>
            <a:ahLst/>
            <a:cxnLst/>
            <a:rect r="r" b="b" t="t" l="l"/>
            <a:pathLst>
              <a:path h="605649" w="605649">
                <a:moveTo>
                  <a:pt x="0" y="0"/>
                </a:moveTo>
                <a:lnTo>
                  <a:pt x="605649" y="0"/>
                </a:lnTo>
                <a:lnTo>
                  <a:pt x="605649" y="605649"/>
                </a:lnTo>
                <a:lnTo>
                  <a:pt x="0" y="605649"/>
                </a:lnTo>
                <a:lnTo>
                  <a:pt x="0" y="0"/>
                </a:lnTo>
                <a:close/>
              </a:path>
            </a:pathLst>
          </a:custGeom>
          <a:blipFill>
            <a:blip r:embed="rId4"/>
            <a:stretch>
              <a:fillRect l="0" t="0" r="0" b="0"/>
            </a:stretch>
          </a:blipFill>
        </p:spPr>
      </p:sp>
      <p:sp>
        <p:nvSpPr>
          <p:cNvPr name="Freeform 26" id="26"/>
          <p:cNvSpPr/>
          <p:nvPr/>
        </p:nvSpPr>
        <p:spPr>
          <a:xfrm flipH="false" flipV="false" rot="0">
            <a:off x="11087511" y="7514683"/>
            <a:ext cx="605649" cy="605649"/>
          </a:xfrm>
          <a:custGeom>
            <a:avLst/>
            <a:gdLst/>
            <a:ahLst/>
            <a:cxnLst/>
            <a:rect r="r" b="b" t="t" l="l"/>
            <a:pathLst>
              <a:path h="605649" w="605649">
                <a:moveTo>
                  <a:pt x="0" y="0"/>
                </a:moveTo>
                <a:lnTo>
                  <a:pt x="605649" y="0"/>
                </a:lnTo>
                <a:lnTo>
                  <a:pt x="605649" y="605649"/>
                </a:lnTo>
                <a:lnTo>
                  <a:pt x="0" y="605649"/>
                </a:lnTo>
                <a:lnTo>
                  <a:pt x="0" y="0"/>
                </a:lnTo>
                <a:close/>
              </a:path>
            </a:pathLst>
          </a:custGeom>
          <a:blipFill>
            <a:blip r:embed="rId4"/>
            <a:stretch>
              <a:fillRect l="0" t="0" r="0" b="0"/>
            </a:stretch>
          </a:blipFill>
        </p:spPr>
      </p:sp>
      <p:sp>
        <p:nvSpPr>
          <p:cNvPr name="Freeform 27" id="27"/>
          <p:cNvSpPr/>
          <p:nvPr/>
        </p:nvSpPr>
        <p:spPr>
          <a:xfrm flipH="false" flipV="false" rot="0">
            <a:off x="11173235" y="8735601"/>
            <a:ext cx="686432" cy="537133"/>
          </a:xfrm>
          <a:custGeom>
            <a:avLst/>
            <a:gdLst/>
            <a:ahLst/>
            <a:cxnLst/>
            <a:rect r="r" b="b" t="t" l="l"/>
            <a:pathLst>
              <a:path h="537133" w="686432">
                <a:moveTo>
                  <a:pt x="0" y="0"/>
                </a:moveTo>
                <a:lnTo>
                  <a:pt x="686432" y="0"/>
                </a:lnTo>
                <a:lnTo>
                  <a:pt x="686432" y="537132"/>
                </a:lnTo>
                <a:lnTo>
                  <a:pt x="0" y="537132"/>
                </a:lnTo>
                <a:lnTo>
                  <a:pt x="0" y="0"/>
                </a:lnTo>
                <a:close/>
              </a:path>
            </a:pathLst>
          </a:custGeom>
          <a:blipFill>
            <a:blip r:embed="rId5"/>
            <a:stretch>
              <a:fillRect l="0" t="0" r="0" b="0"/>
            </a:stretch>
          </a:blipFill>
        </p:spPr>
      </p:sp>
      <p:sp>
        <p:nvSpPr>
          <p:cNvPr name="Freeform 28" id="28"/>
          <p:cNvSpPr/>
          <p:nvPr/>
        </p:nvSpPr>
        <p:spPr>
          <a:xfrm flipH="false" flipV="false" rot="0">
            <a:off x="15670849" y="7487634"/>
            <a:ext cx="686432" cy="537133"/>
          </a:xfrm>
          <a:custGeom>
            <a:avLst/>
            <a:gdLst/>
            <a:ahLst/>
            <a:cxnLst/>
            <a:rect r="r" b="b" t="t" l="l"/>
            <a:pathLst>
              <a:path h="537133" w="686432">
                <a:moveTo>
                  <a:pt x="0" y="0"/>
                </a:moveTo>
                <a:lnTo>
                  <a:pt x="686432" y="0"/>
                </a:lnTo>
                <a:lnTo>
                  <a:pt x="686432" y="537133"/>
                </a:lnTo>
                <a:lnTo>
                  <a:pt x="0" y="537133"/>
                </a:lnTo>
                <a:lnTo>
                  <a:pt x="0" y="0"/>
                </a:lnTo>
                <a:close/>
              </a:path>
            </a:pathLst>
          </a:custGeom>
          <a:blipFill>
            <a:blip r:embed="rId5"/>
            <a:stretch>
              <a:fillRect l="0" t="0" r="0" b="0"/>
            </a:stretch>
          </a:blipFill>
        </p:spPr>
      </p:sp>
      <p:sp>
        <p:nvSpPr>
          <p:cNvPr name="Freeform 29" id="29"/>
          <p:cNvSpPr/>
          <p:nvPr/>
        </p:nvSpPr>
        <p:spPr>
          <a:xfrm flipH="false" flipV="false" rot="0">
            <a:off x="15670849" y="8735601"/>
            <a:ext cx="686432" cy="537133"/>
          </a:xfrm>
          <a:custGeom>
            <a:avLst/>
            <a:gdLst/>
            <a:ahLst/>
            <a:cxnLst/>
            <a:rect r="r" b="b" t="t" l="l"/>
            <a:pathLst>
              <a:path h="537133" w="686432">
                <a:moveTo>
                  <a:pt x="0" y="0"/>
                </a:moveTo>
                <a:lnTo>
                  <a:pt x="686432" y="0"/>
                </a:lnTo>
                <a:lnTo>
                  <a:pt x="686432" y="537132"/>
                </a:lnTo>
                <a:lnTo>
                  <a:pt x="0" y="537132"/>
                </a:lnTo>
                <a:lnTo>
                  <a:pt x="0" y="0"/>
                </a:lnTo>
                <a:close/>
              </a:path>
            </a:pathLst>
          </a:custGeom>
          <a:blipFill>
            <a:blip r:embed="rId5"/>
            <a:stretch>
              <a:fillRect l="0" t="0" r="0" b="0"/>
            </a:stretch>
          </a:blipFill>
        </p:spPr>
      </p:sp>
      <p:sp>
        <p:nvSpPr>
          <p:cNvPr name="Freeform 30" id="30"/>
          <p:cNvSpPr/>
          <p:nvPr/>
        </p:nvSpPr>
        <p:spPr>
          <a:xfrm flipH="false" flipV="false" rot="0">
            <a:off x="15580324" y="6310355"/>
            <a:ext cx="605649" cy="605649"/>
          </a:xfrm>
          <a:custGeom>
            <a:avLst/>
            <a:gdLst/>
            <a:ahLst/>
            <a:cxnLst/>
            <a:rect r="r" b="b" t="t" l="l"/>
            <a:pathLst>
              <a:path h="605649" w="605649">
                <a:moveTo>
                  <a:pt x="0" y="0"/>
                </a:moveTo>
                <a:lnTo>
                  <a:pt x="605650" y="0"/>
                </a:lnTo>
                <a:lnTo>
                  <a:pt x="605650" y="605649"/>
                </a:lnTo>
                <a:lnTo>
                  <a:pt x="0" y="605649"/>
                </a:lnTo>
                <a:lnTo>
                  <a:pt x="0" y="0"/>
                </a:lnTo>
                <a:close/>
              </a:path>
            </a:pathLst>
          </a:custGeom>
          <a:blipFill>
            <a:blip r:embed="rId4"/>
            <a:stretch>
              <a:fillRect l="0" t="0" r="0" b="0"/>
            </a:stretch>
          </a:blipFill>
        </p:spPr>
      </p:sp>
      <p:sp>
        <p:nvSpPr>
          <p:cNvPr name="Freeform 31" id="31"/>
          <p:cNvSpPr/>
          <p:nvPr/>
        </p:nvSpPr>
        <p:spPr>
          <a:xfrm flipH="false" flipV="false" rot="0">
            <a:off x="15589340" y="4992430"/>
            <a:ext cx="605649" cy="605649"/>
          </a:xfrm>
          <a:custGeom>
            <a:avLst/>
            <a:gdLst/>
            <a:ahLst/>
            <a:cxnLst/>
            <a:rect r="r" b="b" t="t" l="l"/>
            <a:pathLst>
              <a:path h="605649" w="605649">
                <a:moveTo>
                  <a:pt x="0" y="0"/>
                </a:moveTo>
                <a:lnTo>
                  <a:pt x="605650" y="0"/>
                </a:lnTo>
                <a:lnTo>
                  <a:pt x="605650" y="605649"/>
                </a:lnTo>
                <a:lnTo>
                  <a:pt x="0" y="605649"/>
                </a:lnTo>
                <a:lnTo>
                  <a:pt x="0" y="0"/>
                </a:lnTo>
                <a:close/>
              </a:path>
            </a:pathLst>
          </a:custGeom>
          <a:blipFill>
            <a:blip r:embed="rId4"/>
            <a:stretch>
              <a:fillRect l="0" t="0" r="0" b="0"/>
            </a:stretch>
          </a:blipFill>
        </p:spPr>
      </p:sp>
      <p:grpSp>
        <p:nvGrpSpPr>
          <p:cNvPr name="Group 32" id="32"/>
          <p:cNvGrpSpPr/>
          <p:nvPr/>
        </p:nvGrpSpPr>
        <p:grpSpPr>
          <a:xfrm rot="0">
            <a:off x="0" y="9543575"/>
            <a:ext cx="18613647" cy="1028097"/>
            <a:chOff x="0" y="0"/>
            <a:chExt cx="4902360" cy="270774"/>
          </a:xfrm>
        </p:grpSpPr>
        <p:sp>
          <p:nvSpPr>
            <p:cNvPr name="Freeform 33" id="33"/>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4" id="34"/>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grpSp>
        <p:nvGrpSpPr>
          <p:cNvPr name="Group 35" id="35"/>
          <p:cNvGrpSpPr/>
          <p:nvPr/>
        </p:nvGrpSpPr>
        <p:grpSpPr>
          <a:xfrm rot="0">
            <a:off x="1028700" y="9755998"/>
            <a:ext cx="16230600" cy="301625"/>
            <a:chOff x="0" y="0"/>
            <a:chExt cx="21640800" cy="402167"/>
          </a:xfrm>
        </p:grpSpPr>
        <p:sp>
          <p:nvSpPr>
            <p:cNvPr name="TextBox 36" id="36"/>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37" id="37"/>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8" id="38"/>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370817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993504"/>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32180"/>
            <a:ext cx="15156557" cy="0"/>
          </a:xfrm>
          <a:prstGeom prst="line">
            <a:avLst/>
          </a:prstGeom>
          <a:ln cap="flat" w="76200">
            <a:solidFill>
              <a:srgbClr val="C23A97"/>
            </a:solidFill>
            <a:prstDash val="solid"/>
            <a:headEnd type="none" len="sm" w="sm"/>
            <a:tailEnd type="none" len="sm" w="sm"/>
          </a:ln>
        </p:spPr>
      </p:sp>
      <p:grpSp>
        <p:nvGrpSpPr>
          <p:cNvPr name="Group 14" id="14"/>
          <p:cNvGrpSpPr/>
          <p:nvPr/>
        </p:nvGrpSpPr>
        <p:grpSpPr>
          <a:xfrm rot="0">
            <a:off x="984502" y="792906"/>
            <a:ext cx="2907970" cy="1082139"/>
            <a:chOff x="0" y="0"/>
            <a:chExt cx="765885" cy="285008"/>
          </a:xfrm>
        </p:grpSpPr>
        <p:sp>
          <p:nvSpPr>
            <p:cNvPr name="Freeform 15" id="15"/>
            <p:cNvSpPr/>
            <p:nvPr/>
          </p:nvSpPr>
          <p:spPr>
            <a:xfrm flipH="false" flipV="false" rot="0">
              <a:off x="0" y="0"/>
              <a:ext cx="765885" cy="285008"/>
            </a:xfrm>
            <a:custGeom>
              <a:avLst/>
              <a:gdLst/>
              <a:ahLst/>
              <a:cxnLst/>
              <a:rect r="r" b="b" t="t" l="l"/>
              <a:pathLst>
                <a:path h="285008" w="765885">
                  <a:moveTo>
                    <a:pt x="0" y="0"/>
                  </a:moveTo>
                  <a:lnTo>
                    <a:pt x="765885" y="0"/>
                  </a:lnTo>
                  <a:lnTo>
                    <a:pt x="765885" y="285008"/>
                  </a:lnTo>
                  <a:lnTo>
                    <a:pt x="0" y="285008"/>
                  </a:lnTo>
                  <a:close/>
                </a:path>
              </a:pathLst>
            </a:custGeom>
            <a:solidFill>
              <a:srgbClr val="F5F5F5"/>
            </a:solidFill>
          </p:spPr>
        </p:sp>
        <p:sp>
          <p:nvSpPr>
            <p:cNvPr name="TextBox 16" id="16"/>
            <p:cNvSpPr txBox="true"/>
            <p:nvPr/>
          </p:nvSpPr>
          <p:spPr>
            <a:xfrm>
              <a:off x="0" y="-28575"/>
              <a:ext cx="765885" cy="313583"/>
            </a:xfrm>
            <a:prstGeom prst="rect">
              <a:avLst/>
            </a:prstGeom>
          </p:spPr>
          <p:txBody>
            <a:bodyPr anchor="ctr" rtlCol="false" tIns="50800" lIns="50800" bIns="50800" rIns="50800"/>
            <a:lstStyle/>
            <a:p>
              <a:pPr algn="ctr">
                <a:lnSpc>
                  <a:spcPts val="1869"/>
                </a:lnSpc>
              </a:pPr>
            </a:p>
          </p:txBody>
        </p:sp>
      </p:grpSp>
      <p:grpSp>
        <p:nvGrpSpPr>
          <p:cNvPr name="Group 17" id="17"/>
          <p:cNvGrpSpPr/>
          <p:nvPr/>
        </p:nvGrpSpPr>
        <p:grpSpPr>
          <a:xfrm rot="0">
            <a:off x="639567" y="1182238"/>
            <a:ext cx="3385945" cy="568672"/>
            <a:chOff x="0" y="0"/>
            <a:chExt cx="4514594" cy="758229"/>
          </a:xfrm>
        </p:grpSpPr>
        <p:sp>
          <p:nvSpPr>
            <p:cNvPr name="Freeform 18" id="18"/>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9" id="19"/>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grpSp>
        <p:nvGrpSpPr>
          <p:cNvPr name="Group 20" id="20"/>
          <p:cNvGrpSpPr>
            <a:grpSpLocks noChangeAspect="true"/>
          </p:cNvGrpSpPr>
          <p:nvPr/>
        </p:nvGrpSpPr>
        <p:grpSpPr>
          <a:xfrm rot="0">
            <a:off x="8469692" y="6276204"/>
            <a:ext cx="369918" cy="369918"/>
            <a:chOff x="6705600" y="1371600"/>
            <a:chExt cx="10972800" cy="10972800"/>
          </a:xfrm>
        </p:grpSpPr>
        <p:sp>
          <p:nvSpPr>
            <p:cNvPr name="Freeform 21" id="2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pic>
        <p:nvPicPr>
          <p:cNvPr name="Picture 22" id="22">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4166" t="0" r="2514" b="0"/>
          <a:stretch>
            <a:fillRect/>
          </a:stretch>
        </p:blipFill>
        <p:spPr>
          <a:xfrm flipH="false" flipV="false" rot="0">
            <a:off x="2655724" y="5571354"/>
            <a:ext cx="3748657" cy="2539155"/>
          </a:xfrm>
          <a:prstGeom prst="rect">
            <a:avLst/>
          </a:prstGeom>
        </p:spPr>
      </p:pic>
      <p:sp>
        <p:nvSpPr>
          <p:cNvPr name="TextBox 23" id="23"/>
          <p:cNvSpPr txBox="true"/>
          <p:nvPr/>
        </p:nvSpPr>
        <p:spPr>
          <a:xfrm rot="0">
            <a:off x="2483019" y="2900996"/>
            <a:ext cx="4729867" cy="1546225"/>
          </a:xfrm>
          <a:prstGeom prst="rect">
            <a:avLst/>
          </a:prstGeom>
        </p:spPr>
        <p:txBody>
          <a:bodyPr anchor="t" rtlCol="false" tIns="0" lIns="0" bIns="0" rIns="0">
            <a:spAutoFit/>
          </a:bodyPr>
          <a:lstStyle/>
          <a:p>
            <a:pPr algn="just">
              <a:lnSpc>
                <a:spcPts val="6049"/>
              </a:lnSpc>
            </a:pPr>
            <a:r>
              <a:rPr lang="en-US" sz="5499" spc="725">
                <a:solidFill>
                  <a:srgbClr val="000000"/>
                </a:solidFill>
                <a:latin typeface="Open Sauce Medium"/>
                <a:ea typeface="Open Sauce Medium"/>
                <a:cs typeface="Open Sauce Medium"/>
                <a:sym typeface="Open Sauce Medium"/>
              </a:rPr>
              <a:t>RESEARCH PROBLEMS</a:t>
            </a:r>
          </a:p>
        </p:txBody>
      </p:sp>
      <p:sp>
        <p:nvSpPr>
          <p:cNvPr name="TextBox 24" id="24"/>
          <p:cNvSpPr txBox="true"/>
          <p:nvPr/>
        </p:nvSpPr>
        <p:spPr>
          <a:xfrm rot="0">
            <a:off x="9054139" y="2432363"/>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can an adaptive gamification system with real-time emotional feedback enhance language skills and comprehension for children aged 10-12?</a:t>
            </a:r>
          </a:p>
        </p:txBody>
      </p:sp>
      <p:sp>
        <p:nvSpPr>
          <p:cNvPr name="TextBox 25" id="25"/>
          <p:cNvSpPr txBox="true"/>
          <p:nvPr/>
        </p:nvSpPr>
        <p:spPr>
          <a:xfrm rot="0">
            <a:off x="9144000" y="3717696"/>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specific features of gamification can be integrated to effectively engage children in learning activities?</a:t>
            </a:r>
          </a:p>
        </p:txBody>
      </p:sp>
      <p:sp>
        <p:nvSpPr>
          <p:cNvPr name="TextBox 26" id="26"/>
          <p:cNvSpPr txBox="true"/>
          <p:nvPr/>
        </p:nvSpPr>
        <p:spPr>
          <a:xfrm rot="0">
            <a:off x="9144000" y="5003029"/>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How can the system be designed to accommodate diverse emotional and learning needs of children within this age group?</a:t>
            </a:r>
          </a:p>
        </p:txBody>
      </p:sp>
      <p:sp>
        <p:nvSpPr>
          <p:cNvPr name="TextBox 27" id="27"/>
          <p:cNvSpPr txBox="true"/>
          <p:nvPr/>
        </p:nvSpPr>
        <p:spPr>
          <a:xfrm rot="0">
            <a:off x="9144000" y="6285729"/>
            <a:ext cx="7472227" cy="844550"/>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uce Medium"/>
                <a:ea typeface="Open Sauce Medium"/>
                <a:cs typeface="Open Sauce Medium"/>
                <a:sym typeface="Open Sauce Medium"/>
              </a:rPr>
              <a:t>What are the measurable improvements in language skills and comprehension as a result of using this adaptive gamification system?</a:t>
            </a:r>
          </a:p>
        </p:txBody>
      </p:sp>
      <p:grpSp>
        <p:nvGrpSpPr>
          <p:cNvPr name="Group 28" id="28"/>
          <p:cNvGrpSpPr/>
          <p:nvPr/>
        </p:nvGrpSpPr>
        <p:grpSpPr>
          <a:xfrm rot="0">
            <a:off x="0" y="9543575"/>
            <a:ext cx="18613647" cy="1028097"/>
            <a:chOff x="0" y="0"/>
            <a:chExt cx="24818196" cy="1370796"/>
          </a:xfrm>
        </p:grpSpPr>
        <p:grpSp>
          <p:nvGrpSpPr>
            <p:cNvPr name="Group 29" id="29"/>
            <p:cNvGrpSpPr/>
            <p:nvPr/>
          </p:nvGrpSpPr>
          <p:grpSpPr>
            <a:xfrm rot="0">
              <a:off x="0" y="0"/>
              <a:ext cx="24818196" cy="1370796"/>
              <a:chOff x="0" y="0"/>
              <a:chExt cx="4902360" cy="270774"/>
            </a:xfrm>
          </p:grpSpPr>
          <p:sp>
            <p:nvSpPr>
              <p:cNvPr name="Freeform 30" id="30"/>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31" id="31"/>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32" id="32"/>
            <p:cNvSpPr txBox="true"/>
            <p:nvPr/>
          </p:nvSpPr>
          <p:spPr>
            <a:xfrm rot="0">
              <a:off x="20190225" y="347836"/>
              <a:ext cx="1864519" cy="461010"/>
            </a:xfrm>
            <a:prstGeom prst="rect">
              <a:avLst/>
            </a:prstGeom>
          </p:spPr>
          <p:txBody>
            <a:bodyPr anchor="t" rtlCol="false" tIns="0" lIns="0" bIns="0" rIns="0">
              <a:spAutoFit/>
            </a:bodyPr>
            <a:lstStyle/>
            <a:p>
              <a:pPr algn="ctr">
                <a:lnSpc>
                  <a:spcPts val="2939"/>
                </a:lnSpc>
                <a:spcBef>
                  <a:spcPct val="0"/>
                </a:spcBef>
              </a:pPr>
            </a:p>
          </p:txBody>
        </p:sp>
      </p:grpSp>
      <p:grpSp>
        <p:nvGrpSpPr>
          <p:cNvPr name="Group 33" id="33"/>
          <p:cNvGrpSpPr/>
          <p:nvPr/>
        </p:nvGrpSpPr>
        <p:grpSpPr>
          <a:xfrm rot="0">
            <a:off x="1028700" y="9755998"/>
            <a:ext cx="16230600" cy="301625"/>
            <a:chOff x="0" y="0"/>
            <a:chExt cx="21640800" cy="402167"/>
          </a:xfrm>
        </p:grpSpPr>
        <p:sp>
          <p:nvSpPr>
            <p:cNvPr name="TextBox 34" id="34"/>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35" id="35"/>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36" id="36"/>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400792" y="890649"/>
            <a:ext cx="3465968" cy="963386"/>
            <a:chOff x="0" y="0"/>
            <a:chExt cx="912848" cy="253731"/>
          </a:xfrm>
        </p:grpSpPr>
        <p:sp>
          <p:nvSpPr>
            <p:cNvPr name="Freeform 7" id="7"/>
            <p:cNvSpPr/>
            <p:nvPr/>
          </p:nvSpPr>
          <p:spPr>
            <a:xfrm flipH="false" flipV="false" rot="0">
              <a:off x="0" y="0"/>
              <a:ext cx="912848" cy="253731"/>
            </a:xfrm>
            <a:custGeom>
              <a:avLst/>
              <a:gdLst/>
              <a:ahLst/>
              <a:cxnLst/>
              <a:rect r="r" b="b" t="t" l="l"/>
              <a:pathLst>
                <a:path h="253731" w="912848">
                  <a:moveTo>
                    <a:pt x="0" y="0"/>
                  </a:moveTo>
                  <a:lnTo>
                    <a:pt x="912848" y="0"/>
                  </a:lnTo>
                  <a:lnTo>
                    <a:pt x="912848" y="253731"/>
                  </a:lnTo>
                  <a:lnTo>
                    <a:pt x="0" y="253731"/>
                  </a:lnTo>
                  <a:close/>
                </a:path>
              </a:pathLst>
            </a:custGeom>
            <a:solidFill>
              <a:srgbClr val="F5F5F5"/>
            </a:solidFill>
          </p:spPr>
        </p:sp>
        <p:sp>
          <p:nvSpPr>
            <p:cNvPr name="TextBox 8" id="8"/>
            <p:cNvSpPr txBox="true"/>
            <p:nvPr/>
          </p:nvSpPr>
          <p:spPr>
            <a:xfrm>
              <a:off x="0" y="-28575"/>
              <a:ext cx="912848" cy="282306"/>
            </a:xfrm>
            <a:prstGeom prst="rect">
              <a:avLst/>
            </a:prstGeom>
          </p:spPr>
          <p:txBody>
            <a:bodyPr anchor="ctr" rtlCol="false" tIns="50800" lIns="50800" bIns="50800" rIns="50800"/>
            <a:lstStyle/>
            <a:p>
              <a:pPr algn="ctr">
                <a:lnSpc>
                  <a:spcPts val="1869"/>
                </a:lnSpc>
              </a:pPr>
            </a:p>
          </p:txBody>
        </p:sp>
      </p:grpSp>
      <p:grpSp>
        <p:nvGrpSpPr>
          <p:cNvPr name="Group 9" id="9"/>
          <p:cNvGrpSpPr/>
          <p:nvPr/>
        </p:nvGrpSpPr>
        <p:grpSpPr>
          <a:xfrm rot="0">
            <a:off x="639567" y="1182238"/>
            <a:ext cx="3385945" cy="568672"/>
            <a:chOff x="0" y="0"/>
            <a:chExt cx="4514594" cy="758229"/>
          </a:xfrm>
        </p:grpSpPr>
        <p:sp>
          <p:nvSpPr>
            <p:cNvPr name="Freeform 10" id="10"/>
            <p:cNvSpPr/>
            <p:nvPr/>
          </p:nvSpPr>
          <p:spPr>
            <a:xfrm flipH="false" flipV="false" rot="0">
              <a:off x="0" y="0"/>
              <a:ext cx="605724" cy="758229"/>
            </a:xfrm>
            <a:custGeom>
              <a:avLst/>
              <a:gdLst/>
              <a:ahLst/>
              <a:cxnLst/>
              <a:rect r="r" b="b" t="t" l="l"/>
              <a:pathLst>
                <a:path h="758229" w="605724">
                  <a:moveTo>
                    <a:pt x="0" y="0"/>
                  </a:moveTo>
                  <a:lnTo>
                    <a:pt x="605724" y="0"/>
                  </a:lnTo>
                  <a:lnTo>
                    <a:pt x="605724" y="758229"/>
                  </a:lnTo>
                  <a:lnTo>
                    <a:pt x="0" y="758229"/>
                  </a:lnTo>
                  <a:lnTo>
                    <a:pt x="0" y="0"/>
                  </a:lnTo>
                  <a:close/>
                </a:path>
              </a:pathLst>
            </a:custGeom>
            <a:blipFill>
              <a:blip r:embed="rId4"/>
              <a:stretch>
                <a:fillRect l="0" t="0" r="0" b="0"/>
              </a:stretch>
            </a:blipFill>
          </p:spPr>
        </p:sp>
        <p:sp>
          <p:nvSpPr>
            <p:cNvPr name="TextBox 11" id="11"/>
            <p:cNvSpPr txBox="true"/>
            <p:nvPr/>
          </p:nvSpPr>
          <p:spPr>
            <a:xfrm rot="0">
              <a:off x="783854" y="-28575"/>
              <a:ext cx="3730740" cy="587375"/>
            </a:xfrm>
            <a:prstGeom prst="rect">
              <a:avLst/>
            </a:prstGeom>
          </p:spPr>
          <p:txBody>
            <a:bodyPr anchor="t" rtlCol="false" tIns="0" lIns="0" bIns="0" rIns="0">
              <a:spAutoFit/>
            </a:bodyPr>
            <a:lstStyle/>
            <a:p>
              <a:pPr algn="l">
                <a:lnSpc>
                  <a:spcPts val="1649"/>
                </a:lnSpc>
              </a:pPr>
              <a:r>
                <a:rPr lang="en-US" sz="1499" spc="112">
                  <a:solidFill>
                    <a:srgbClr val="000000"/>
                  </a:solidFill>
                  <a:latin typeface="Agrandir Narrow Bold"/>
                  <a:ea typeface="Agrandir Narrow Bold"/>
                  <a:cs typeface="Agrandir Narrow Bold"/>
                  <a:sym typeface="Agrandir Narrow Bold"/>
                </a:rPr>
                <a:t>Sri Lanka Institute of Information Technology</a:t>
              </a:r>
            </a:p>
          </p:txBody>
        </p:sp>
      </p:grpSp>
      <p:sp>
        <p:nvSpPr>
          <p:cNvPr name="TextBox 12" id="12"/>
          <p:cNvSpPr txBox="true"/>
          <p:nvPr/>
        </p:nvSpPr>
        <p:spPr>
          <a:xfrm rot="0">
            <a:off x="3866760" y="4480883"/>
            <a:ext cx="12038533" cy="1735456"/>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Open Sauce Medium"/>
                <a:ea typeface="Open Sauce Medium"/>
                <a:cs typeface="Open Sauce Medium"/>
                <a:sym typeface="Open Sauce Medium"/>
              </a:rPr>
              <a:t>To develop an interactive story creation system that adapts to children's choices and encourages creative thinking and writing practice.</a:t>
            </a:r>
          </a:p>
        </p:txBody>
      </p:sp>
      <p:sp>
        <p:nvSpPr>
          <p:cNvPr name="TextBox 13" id="13"/>
          <p:cNvSpPr txBox="true"/>
          <p:nvPr/>
        </p:nvSpPr>
        <p:spPr>
          <a:xfrm rot="0">
            <a:off x="3422550" y="2605393"/>
            <a:ext cx="11442900" cy="828675"/>
          </a:xfrm>
          <a:prstGeom prst="rect">
            <a:avLst/>
          </a:prstGeom>
        </p:spPr>
        <p:txBody>
          <a:bodyPr anchor="t" rtlCol="false" tIns="0" lIns="0" bIns="0" rIns="0">
            <a:spAutoFit/>
          </a:bodyPr>
          <a:lstStyle/>
          <a:p>
            <a:pPr algn="ctr">
              <a:lnSpc>
                <a:spcPts val="6599"/>
              </a:lnSpc>
            </a:pPr>
            <a:r>
              <a:rPr lang="en-US" sz="5499">
                <a:solidFill>
                  <a:srgbClr val="000000"/>
                </a:solidFill>
                <a:latin typeface="Open Sauce Medium"/>
                <a:ea typeface="Open Sauce Medium"/>
                <a:cs typeface="Open Sauce Medium"/>
                <a:sym typeface="Open Sauce Medium"/>
              </a:rPr>
              <a:t>SPECIFIC OBJECTIVE</a:t>
            </a:r>
          </a:p>
        </p:txBody>
      </p:sp>
      <p:grpSp>
        <p:nvGrpSpPr>
          <p:cNvPr name="Group 14" id="14"/>
          <p:cNvGrpSpPr/>
          <p:nvPr/>
        </p:nvGrpSpPr>
        <p:grpSpPr>
          <a:xfrm rot="0">
            <a:off x="0" y="9543575"/>
            <a:ext cx="18613647" cy="1028097"/>
            <a:chOff x="0" y="0"/>
            <a:chExt cx="24818196" cy="1370796"/>
          </a:xfrm>
        </p:grpSpPr>
        <p:grpSp>
          <p:nvGrpSpPr>
            <p:cNvPr name="Group 15" id="15"/>
            <p:cNvGrpSpPr/>
            <p:nvPr/>
          </p:nvGrpSpPr>
          <p:grpSpPr>
            <a:xfrm rot="0">
              <a:off x="0" y="0"/>
              <a:ext cx="24818196" cy="1370796"/>
              <a:chOff x="0" y="0"/>
              <a:chExt cx="4902360" cy="270774"/>
            </a:xfrm>
          </p:grpSpPr>
          <p:sp>
            <p:nvSpPr>
              <p:cNvPr name="Freeform 16" id="16"/>
              <p:cNvSpPr/>
              <p:nvPr/>
            </p:nvSpPr>
            <p:spPr>
              <a:xfrm flipH="false" flipV="false" rot="0">
                <a:off x="0" y="0"/>
                <a:ext cx="4902360" cy="270774"/>
              </a:xfrm>
              <a:custGeom>
                <a:avLst/>
                <a:gdLst/>
                <a:ahLst/>
                <a:cxnLst/>
                <a:rect r="r" b="b" t="t" l="l"/>
                <a:pathLst>
                  <a:path h="270774" w="4902360">
                    <a:moveTo>
                      <a:pt x="0" y="0"/>
                    </a:moveTo>
                    <a:lnTo>
                      <a:pt x="4902360" y="0"/>
                    </a:lnTo>
                    <a:lnTo>
                      <a:pt x="4902360" y="270774"/>
                    </a:lnTo>
                    <a:lnTo>
                      <a:pt x="0" y="270774"/>
                    </a:lnTo>
                    <a:close/>
                  </a:path>
                </a:pathLst>
              </a:custGeom>
              <a:solidFill>
                <a:srgbClr val="F5F5F5"/>
              </a:solidFill>
            </p:spPr>
          </p:sp>
          <p:sp>
            <p:nvSpPr>
              <p:cNvPr name="TextBox 17" id="17"/>
              <p:cNvSpPr txBox="true"/>
              <p:nvPr/>
            </p:nvSpPr>
            <p:spPr>
              <a:xfrm>
                <a:off x="0" y="-47625"/>
                <a:ext cx="4902360" cy="318399"/>
              </a:xfrm>
              <a:prstGeom prst="rect">
                <a:avLst/>
              </a:prstGeom>
            </p:spPr>
            <p:txBody>
              <a:bodyPr anchor="ctr" rtlCol="false" tIns="50800" lIns="50800" bIns="50800" rIns="50800"/>
              <a:lstStyle/>
              <a:p>
                <a:pPr algn="ctr">
                  <a:lnSpc>
                    <a:spcPts val="2646"/>
                  </a:lnSpc>
                </a:pPr>
              </a:p>
            </p:txBody>
          </p:sp>
        </p:grpSp>
        <p:sp>
          <p:nvSpPr>
            <p:cNvPr name="TextBox 18" id="18"/>
            <p:cNvSpPr txBox="true"/>
            <p:nvPr/>
          </p:nvSpPr>
          <p:spPr>
            <a:xfrm rot="0">
              <a:off x="1359119" y="394530"/>
              <a:ext cx="7758156" cy="392642"/>
            </a:xfrm>
            <a:prstGeom prst="rect">
              <a:avLst/>
            </a:prstGeom>
          </p:spPr>
          <p:txBody>
            <a:bodyPr anchor="t" rtlCol="false" tIns="0" lIns="0" bIns="0" rIns="0">
              <a:spAutoFit/>
            </a:bodyPr>
            <a:lstStyle/>
            <a:p>
              <a:pPr algn="l">
                <a:lnSpc>
                  <a:spcPts val="2200"/>
                </a:lnSpc>
              </a:pPr>
            </a:p>
          </p:txBody>
        </p:sp>
      </p:grpSp>
      <p:grpSp>
        <p:nvGrpSpPr>
          <p:cNvPr name="Group 19" id="19"/>
          <p:cNvGrpSpPr/>
          <p:nvPr/>
        </p:nvGrpSpPr>
        <p:grpSpPr>
          <a:xfrm rot="0">
            <a:off x="1028700" y="9755998"/>
            <a:ext cx="16230600" cy="301625"/>
            <a:chOff x="0" y="0"/>
            <a:chExt cx="21640800" cy="402167"/>
          </a:xfrm>
        </p:grpSpPr>
        <p:sp>
          <p:nvSpPr>
            <p:cNvPr name="TextBox 20" id="20"/>
            <p:cNvSpPr txBox="true"/>
            <p:nvPr/>
          </p:nvSpPr>
          <p:spPr>
            <a:xfrm rot="0">
              <a:off x="0" y="9525"/>
              <a:ext cx="21640800" cy="392642"/>
            </a:xfrm>
            <a:prstGeom prst="rect">
              <a:avLst/>
            </a:prstGeom>
          </p:spPr>
          <p:txBody>
            <a:bodyPr anchor="t" rtlCol="false" tIns="0" lIns="0" bIns="0" rIns="0">
              <a:spAutoFit/>
            </a:bodyPr>
            <a:lstStyle/>
            <a:p>
              <a:pPr algn="l">
                <a:lnSpc>
                  <a:spcPts val="2200"/>
                </a:lnSpc>
              </a:pPr>
              <a:r>
                <a:rPr lang="en-US" sz="2000" spc="64">
                  <a:solidFill>
                    <a:srgbClr val="000000"/>
                  </a:solidFill>
                  <a:latin typeface="Open Sans Bold"/>
                  <a:ea typeface="Open Sans Bold"/>
                  <a:cs typeface="Open Sans Bold"/>
                  <a:sym typeface="Open Sans Bold"/>
                </a:rPr>
                <a:t>IT21357794 </a:t>
              </a:r>
              <a:r>
                <a:rPr lang="en-US" sz="2000" spc="64">
                  <a:solidFill>
                    <a:srgbClr val="000000"/>
                  </a:solidFill>
                  <a:latin typeface="Open Sans Bold"/>
                  <a:ea typeface="Open Sans Bold"/>
                  <a:cs typeface="Open Sans Bold"/>
                  <a:sym typeface="Open Sans Bold"/>
                </a:rPr>
                <a:t>          Sirisena B G K D</a:t>
              </a:r>
            </a:p>
          </p:txBody>
        </p:sp>
        <p:sp>
          <p:nvSpPr>
            <p:cNvPr name="TextBox 21" id="21"/>
            <p:cNvSpPr txBox="true"/>
            <p:nvPr/>
          </p:nvSpPr>
          <p:spPr>
            <a:xfrm rot="0">
              <a:off x="10132102" y="-47625"/>
              <a:ext cx="167827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24-25J-103</a:t>
              </a:r>
            </a:p>
          </p:txBody>
        </p:sp>
        <p:sp>
          <p:nvSpPr>
            <p:cNvPr name="TextBox 22" id="22"/>
            <p:cNvSpPr txBox="true"/>
            <p:nvPr/>
          </p:nvSpPr>
          <p:spPr>
            <a:xfrm rot="0">
              <a:off x="20080720" y="-47625"/>
              <a:ext cx="1492106" cy="409829"/>
            </a:xfrm>
            <a:prstGeom prst="rect">
              <a:avLst/>
            </a:prstGeom>
          </p:spPr>
          <p:txBody>
            <a:bodyPr anchor="t" rtlCol="false" tIns="0" lIns="0" bIns="0" rIns="0">
              <a:spAutoFit/>
            </a:bodyPr>
            <a:lstStyle/>
            <a:p>
              <a:pPr algn="ctr">
                <a:lnSpc>
                  <a:spcPts val="2646"/>
                </a:lnSpc>
                <a:spcBef>
                  <a:spcPct val="0"/>
                </a:spcBef>
              </a:pPr>
              <a:r>
                <a:rPr lang="en-US" sz="1800">
                  <a:solidFill>
                    <a:srgbClr val="000000"/>
                  </a:solidFill>
                  <a:latin typeface="Open Sauce Bold"/>
                  <a:ea typeface="Open Sauce Bold"/>
                  <a:cs typeface="Open Sauce Bold"/>
                  <a:sym typeface="Open Sauce Bold"/>
                </a:rPr>
                <a:t>8/8/2024</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7DA24821-C0D8-43AA-8604-0DA0EFA27164}"/>
</file>

<file path=customXml/itemProps2.xml><?xml version="1.0" encoding="utf-8"?>
<ds:datastoreItem xmlns:ds="http://schemas.openxmlformats.org/officeDocument/2006/customXml" ds:itemID="{CBBBFB42-AD4E-4E05-9D7D-C939F988BFEF}"/>
</file>

<file path=customXml/itemProps3.xml><?xml version="1.0" encoding="utf-8"?>
<ds:datastoreItem xmlns:ds="http://schemas.openxmlformats.org/officeDocument/2006/customXml" ds:itemID="{14FEE2EB-D44D-4A7F-BE2A-C22B4848B0E0}"/>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tool for age 10-12 children to enhance language skills and comprehension</dc:title>
  <cp:revision>1</cp:revision>
  <dcterms:created xsi:type="dcterms:W3CDTF">2006-08-16T00:00:00Z</dcterms:created>
  <dcterms:modified xsi:type="dcterms:W3CDTF">2011-08-01T06:04:30Z</dcterms:modified>
  <dc:identifier>DAGNAGqD9bQ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